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7" r:id="rId5"/>
    <p:sldId id="258" r:id="rId6"/>
    <p:sldId id="259" r:id="rId7"/>
    <p:sldId id="260" r:id="rId8"/>
    <p:sldId id="270" r:id="rId9"/>
    <p:sldId id="271" r:id="rId10"/>
    <p:sldId id="262" r:id="rId11"/>
    <p:sldId id="263" r:id="rId12"/>
    <p:sldId id="272" r:id="rId13"/>
    <p:sldId id="273" r:id="rId14"/>
    <p:sldId id="274" r:id="rId15"/>
    <p:sldId id="286" r:id="rId16"/>
    <p:sldId id="288" r:id="rId17"/>
    <p:sldId id="287" r:id="rId18"/>
    <p:sldId id="275" r:id="rId19"/>
    <p:sldId id="277" r:id="rId20"/>
    <p:sldId id="276" r:id="rId21"/>
    <p:sldId id="281" r:id="rId22"/>
    <p:sldId id="264" r:id="rId23"/>
    <p:sldId id="298" r:id="rId24"/>
    <p:sldId id="299" r:id="rId25"/>
    <p:sldId id="301" r:id="rId26"/>
    <p:sldId id="265" r:id="rId27"/>
    <p:sldId id="282" r:id="rId28"/>
    <p:sldId id="283" r:id="rId29"/>
    <p:sldId id="284" r:id="rId30"/>
    <p:sldId id="285" r:id="rId31"/>
    <p:sldId id="289" r:id="rId32"/>
    <p:sldId id="290" r:id="rId33"/>
    <p:sldId id="291" r:id="rId34"/>
    <p:sldId id="266" r:id="rId35"/>
    <p:sldId id="302" r:id="rId36"/>
    <p:sldId id="303" r:id="rId37"/>
    <p:sldId id="267" r:id="rId38"/>
    <p:sldId id="268" r:id="rId39"/>
    <p:sldId id="269" r:id="rId40"/>
    <p:sldId id="297" r:id="rId41"/>
    <p:sldId id="26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B2107-12DE-40B6-B04A-098DBFBF855F}" v="4" dt="2022-02-23T01:55:00.128"/>
    <p1510:client id="{1DC5A4E4-99C7-4F8C-9277-7B27C84BD9BE}" v="48" dt="2022-02-23T01:38:54.247"/>
    <p1510:client id="{842161CA-2ED0-44D4-AC16-624101AFC894}" v="850" dt="2022-02-23T02:02:08.581"/>
    <p1510:client id="{A52D5C6E-E5C3-48E4-AB25-55FCC0A30EE6}" v="2" dt="2022-02-23T01:35:40.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THU THUY 20185411" userId="c777c0ff-54e5-4a29-8891-a7864c62a22c" providerId="ADAL" clId="{842161CA-2ED0-44D4-AC16-624101AFC894}"/>
    <pc:docChg chg="custSel delSld modSld">
      <pc:chgData name="LE THU THUY 20185411" userId="c777c0ff-54e5-4a29-8891-a7864c62a22c" providerId="ADAL" clId="{842161CA-2ED0-44D4-AC16-624101AFC894}" dt="2022-02-23T02:06:53.384" v="13" actId="47"/>
      <pc:docMkLst>
        <pc:docMk/>
      </pc:docMkLst>
      <pc:sldChg chg="del">
        <pc:chgData name="LE THU THUY 20185411" userId="c777c0ff-54e5-4a29-8891-a7864c62a22c" providerId="ADAL" clId="{842161CA-2ED0-44D4-AC16-624101AFC894}" dt="2022-02-23T02:06:53.384" v="13" actId="47"/>
        <pc:sldMkLst>
          <pc:docMk/>
          <pc:sldMk cId="1356123439" sldId="300"/>
        </pc:sldMkLst>
      </pc:sldChg>
      <pc:sldChg chg="addSp delSp modSp mod">
        <pc:chgData name="LE THU THUY 20185411" userId="c777c0ff-54e5-4a29-8891-a7864c62a22c" providerId="ADAL" clId="{842161CA-2ED0-44D4-AC16-624101AFC894}" dt="2022-02-23T02:05:10.285" v="12" actId="1076"/>
        <pc:sldMkLst>
          <pc:docMk/>
          <pc:sldMk cId="1265855847" sldId="302"/>
        </pc:sldMkLst>
        <pc:picChg chg="add mod">
          <ac:chgData name="LE THU THUY 20185411" userId="c777c0ff-54e5-4a29-8891-a7864c62a22c" providerId="ADAL" clId="{842161CA-2ED0-44D4-AC16-624101AFC894}" dt="2022-02-23T02:05:10.285" v="12" actId="1076"/>
          <ac:picMkLst>
            <pc:docMk/>
            <pc:sldMk cId="1265855847" sldId="302"/>
            <ac:picMk id="4" creationId="{B3E9DB18-9F3D-480B-8ABC-FB298CBA9447}"/>
          </ac:picMkLst>
        </pc:picChg>
        <pc:picChg chg="del">
          <ac:chgData name="LE THU THUY 20185411" userId="c777c0ff-54e5-4a29-8891-a7864c62a22c" providerId="ADAL" clId="{842161CA-2ED0-44D4-AC16-624101AFC894}" dt="2022-02-23T02:05:00.477" v="7" actId="478"/>
          <ac:picMkLst>
            <pc:docMk/>
            <pc:sldMk cId="1265855847" sldId="302"/>
            <ac:picMk id="12" creationId="{CC89182E-1A6E-4A45-9FBC-5FFA127F513D}"/>
          </ac:picMkLst>
        </pc:picChg>
      </pc:sldChg>
      <pc:sldChg chg="addSp delSp modSp mod">
        <pc:chgData name="LE THU THUY 20185411" userId="c777c0ff-54e5-4a29-8891-a7864c62a22c" providerId="ADAL" clId="{842161CA-2ED0-44D4-AC16-624101AFC894}" dt="2022-02-23T02:04:28.975" v="6" actId="1076"/>
        <pc:sldMkLst>
          <pc:docMk/>
          <pc:sldMk cId="2323054725" sldId="303"/>
        </pc:sldMkLst>
        <pc:picChg chg="add mod">
          <ac:chgData name="LE THU THUY 20185411" userId="c777c0ff-54e5-4a29-8891-a7864c62a22c" providerId="ADAL" clId="{842161CA-2ED0-44D4-AC16-624101AFC894}" dt="2022-02-23T02:04:28.975" v="6" actId="1076"/>
          <ac:picMkLst>
            <pc:docMk/>
            <pc:sldMk cId="2323054725" sldId="303"/>
            <ac:picMk id="4" creationId="{4D7A4530-6E5A-466A-8F52-E33182B3BA6A}"/>
          </ac:picMkLst>
        </pc:picChg>
        <pc:picChg chg="del">
          <ac:chgData name="LE THU THUY 20185411" userId="c777c0ff-54e5-4a29-8891-a7864c62a22c" providerId="ADAL" clId="{842161CA-2ED0-44D4-AC16-624101AFC894}" dt="2022-02-23T02:04:20.631" v="2" actId="478"/>
          <ac:picMkLst>
            <pc:docMk/>
            <pc:sldMk cId="2323054725" sldId="303"/>
            <ac:picMk id="8" creationId="{BFE5FE62-8FD2-47BE-AE3A-2F68AD1F7DF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A50845-130A-41F5-BB33-EBEBAC748262}"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en-US"/>
        </a:p>
      </dgm:t>
    </dgm:pt>
    <dgm:pt modelId="{F05F0279-DD5C-400F-82CE-AF1D7110DB47}">
      <dgm:prSet phldrT="[Text]" custT="1"/>
      <dgm:spPr/>
      <dgm:t>
        <a:bodyPr/>
        <a:lstStyle/>
        <a:p>
          <a:r>
            <a:rPr lang="en-US" sz="2400">
              <a:latin typeface="Times New Roman" panose="02020603050405020304" pitchFamily="18" charset="0"/>
              <a:cs typeface="Times New Roman" panose="02020603050405020304" pitchFamily="18" charset="0"/>
            </a:rPr>
            <a:t>OCR </a:t>
          </a:r>
          <a:r>
            <a:rPr lang="en-US" sz="2400" err="1">
              <a:latin typeface="Times New Roman" panose="02020603050405020304" pitchFamily="18" charset="0"/>
              <a:cs typeface="Times New Roman" panose="02020603050405020304" pitchFamily="18" charset="0"/>
            </a:rPr>
            <a:t>truyền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thống</a:t>
          </a:r>
          <a:endParaRPr lang="en-US" sz="2400">
            <a:latin typeface="Times New Roman" panose="02020603050405020304" pitchFamily="18" charset="0"/>
            <a:cs typeface="Times New Roman" panose="02020603050405020304" pitchFamily="18" charset="0"/>
          </a:endParaRPr>
        </a:p>
      </dgm:t>
    </dgm:pt>
    <dgm:pt modelId="{714FB10B-E4A0-4647-B86A-4FBCBEA53FAA}" type="parTrans" cxnId="{5F6916C7-A983-47FE-95A0-55C47E7AACE3}">
      <dgm:prSet/>
      <dgm:spPr/>
      <dgm:t>
        <a:bodyPr/>
        <a:lstStyle/>
        <a:p>
          <a:endParaRPr lang="en-US"/>
        </a:p>
      </dgm:t>
    </dgm:pt>
    <dgm:pt modelId="{EAFB4E26-6878-4DBF-8DAB-CE27C9EB9BD6}" type="sibTrans" cxnId="{5F6916C7-A983-47FE-95A0-55C47E7AACE3}">
      <dgm:prSet/>
      <dgm:spPr/>
      <dgm:t>
        <a:bodyPr/>
        <a:lstStyle/>
        <a:p>
          <a:endParaRPr lang="en-US"/>
        </a:p>
      </dgm:t>
    </dgm:pt>
    <dgm:pt modelId="{C38915D8-B11F-44A7-9975-58DACEBC7A97}">
      <dgm:prSet phldrT="[Text]" custT="1"/>
      <dgm:spPr/>
      <dgm:t>
        <a:bodyPr/>
        <a:lstStyle/>
        <a:p>
          <a:r>
            <a:rPr lang="en-US" sz="2400">
              <a:latin typeface="Times New Roman" panose="02020603050405020304" pitchFamily="18" charset="0"/>
              <a:cs typeface="Times New Roman" panose="02020603050405020304" pitchFamily="18" charset="0"/>
            </a:rPr>
            <a:t>OCR </a:t>
          </a:r>
          <a:r>
            <a:rPr lang="en-US" sz="2400" err="1">
              <a:latin typeface="Times New Roman" panose="02020603050405020304" pitchFamily="18" charset="0"/>
              <a:cs typeface="Times New Roman" panose="02020603050405020304" pitchFamily="18" charset="0"/>
            </a:rPr>
            <a:t>viết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tay</a:t>
          </a:r>
          <a:endParaRPr lang="en-US" sz="2400">
            <a:latin typeface="Times New Roman" panose="02020603050405020304" pitchFamily="18" charset="0"/>
            <a:cs typeface="Times New Roman" panose="02020603050405020304" pitchFamily="18" charset="0"/>
          </a:endParaRPr>
        </a:p>
      </dgm:t>
    </dgm:pt>
    <dgm:pt modelId="{64776470-CEC1-41F1-A4E5-16425FEE8518}" type="parTrans" cxnId="{08C841E1-A12B-48EF-9EE0-F10B14025969}">
      <dgm:prSet/>
      <dgm:spPr/>
      <dgm:t>
        <a:bodyPr/>
        <a:lstStyle/>
        <a:p>
          <a:endParaRPr lang="en-US"/>
        </a:p>
      </dgm:t>
    </dgm:pt>
    <dgm:pt modelId="{9640F70F-5BB0-416C-9C12-D5A1A0971A6D}" type="sibTrans" cxnId="{08C841E1-A12B-48EF-9EE0-F10B14025969}">
      <dgm:prSet/>
      <dgm:spPr/>
      <dgm:t>
        <a:bodyPr/>
        <a:lstStyle/>
        <a:p>
          <a:endParaRPr lang="en-US"/>
        </a:p>
      </dgm:t>
    </dgm:pt>
    <dgm:pt modelId="{37F88102-19B4-48A7-9033-8C100F76DF95}" type="pres">
      <dgm:prSet presAssocID="{82A50845-130A-41F5-BB33-EBEBAC748262}" presName="cycle" presStyleCnt="0">
        <dgm:presLayoutVars>
          <dgm:dir/>
          <dgm:resizeHandles val="exact"/>
        </dgm:presLayoutVars>
      </dgm:prSet>
      <dgm:spPr/>
    </dgm:pt>
    <dgm:pt modelId="{BDB14E86-0337-4DEE-9BB4-DC58A4B438E6}" type="pres">
      <dgm:prSet presAssocID="{F05F0279-DD5C-400F-82CE-AF1D7110DB47}" presName="arrow" presStyleLbl="node1" presStyleIdx="0" presStyleCnt="2">
        <dgm:presLayoutVars>
          <dgm:bulletEnabled val="1"/>
        </dgm:presLayoutVars>
      </dgm:prSet>
      <dgm:spPr/>
    </dgm:pt>
    <dgm:pt modelId="{6EFB0F96-007D-4008-B094-EE87C847EE81}" type="pres">
      <dgm:prSet presAssocID="{C38915D8-B11F-44A7-9975-58DACEBC7A97}" presName="arrow" presStyleLbl="node1" presStyleIdx="1" presStyleCnt="2">
        <dgm:presLayoutVars>
          <dgm:bulletEnabled val="1"/>
        </dgm:presLayoutVars>
      </dgm:prSet>
      <dgm:spPr/>
    </dgm:pt>
  </dgm:ptLst>
  <dgm:cxnLst>
    <dgm:cxn modelId="{F9B2FC30-49CE-4F2D-8D78-8F5724A94BDE}" type="presOf" srcId="{C38915D8-B11F-44A7-9975-58DACEBC7A97}" destId="{6EFB0F96-007D-4008-B094-EE87C847EE81}" srcOrd="0" destOrd="0" presId="urn:microsoft.com/office/officeart/2005/8/layout/arrow1"/>
    <dgm:cxn modelId="{8451C961-39D7-4728-BAD2-1C4DB1DB0A76}" type="presOf" srcId="{F05F0279-DD5C-400F-82CE-AF1D7110DB47}" destId="{BDB14E86-0337-4DEE-9BB4-DC58A4B438E6}" srcOrd="0" destOrd="0" presId="urn:microsoft.com/office/officeart/2005/8/layout/arrow1"/>
    <dgm:cxn modelId="{F0B5F3A5-8C8C-4FAC-B636-070CF9C20CC2}" type="presOf" srcId="{82A50845-130A-41F5-BB33-EBEBAC748262}" destId="{37F88102-19B4-48A7-9033-8C100F76DF95}" srcOrd="0" destOrd="0" presId="urn:microsoft.com/office/officeart/2005/8/layout/arrow1"/>
    <dgm:cxn modelId="{5F6916C7-A983-47FE-95A0-55C47E7AACE3}" srcId="{82A50845-130A-41F5-BB33-EBEBAC748262}" destId="{F05F0279-DD5C-400F-82CE-AF1D7110DB47}" srcOrd="0" destOrd="0" parTransId="{714FB10B-E4A0-4647-B86A-4FBCBEA53FAA}" sibTransId="{EAFB4E26-6878-4DBF-8DAB-CE27C9EB9BD6}"/>
    <dgm:cxn modelId="{08C841E1-A12B-48EF-9EE0-F10B14025969}" srcId="{82A50845-130A-41F5-BB33-EBEBAC748262}" destId="{C38915D8-B11F-44A7-9975-58DACEBC7A97}" srcOrd="1" destOrd="0" parTransId="{64776470-CEC1-41F1-A4E5-16425FEE8518}" sibTransId="{9640F70F-5BB0-416C-9C12-D5A1A0971A6D}"/>
    <dgm:cxn modelId="{FD42F2A5-198C-478C-8F34-7B4962AF6A0B}" type="presParOf" srcId="{37F88102-19B4-48A7-9033-8C100F76DF95}" destId="{BDB14E86-0337-4DEE-9BB4-DC58A4B438E6}" srcOrd="0" destOrd="0" presId="urn:microsoft.com/office/officeart/2005/8/layout/arrow1"/>
    <dgm:cxn modelId="{48755A8B-6996-44AF-BE1E-083016A6C7AA}" type="presParOf" srcId="{37F88102-19B4-48A7-9033-8C100F76DF95}" destId="{6EFB0F96-007D-4008-B094-EE87C847EE81}"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F38033-8035-4B31-B78C-0E1E3FC1261F}" type="doc">
      <dgm:prSet loTypeId="urn:diagrams.loki3.com/VaryingWidthList" loCatId="list" qsTypeId="urn:microsoft.com/office/officeart/2005/8/quickstyle/simple1" qsCatId="simple" csTypeId="urn:microsoft.com/office/officeart/2005/8/colors/accent1_2" csCatId="accent1" phldr="1"/>
      <dgm:spPr/>
    </dgm:pt>
    <dgm:pt modelId="{340F275D-C699-4B50-807E-9FA8FCDA9524}">
      <dgm:prSet phldrT="[Text]" custT="1"/>
      <dgm:spPr/>
      <dgm:t>
        <a:bodyPr/>
        <a:lstStyle/>
        <a:p>
          <a:r>
            <a:rPr lang="en-US" sz="1800">
              <a:latin typeface="Times New Roman" panose="02020603050405020304" pitchFamily="18" charset="0"/>
              <a:cs typeface="Times New Roman" panose="02020603050405020304" pitchFamily="18" charset="0"/>
            </a:rPr>
            <a:t>VÙNG TRẮNG</a:t>
          </a:r>
        </a:p>
      </dgm:t>
    </dgm:pt>
    <dgm:pt modelId="{A4CFC8C6-2ED0-4D34-A6D0-85DCDA34BDDC}" type="parTrans" cxnId="{52818B63-EF98-4FC8-8F1C-DF00AAE64F08}">
      <dgm:prSet/>
      <dgm:spPr/>
      <dgm:t>
        <a:bodyPr/>
        <a:lstStyle/>
        <a:p>
          <a:endParaRPr lang="en-US" sz="1800">
            <a:latin typeface="Times New Roman" panose="02020603050405020304" pitchFamily="18" charset="0"/>
            <a:cs typeface="Times New Roman" panose="02020603050405020304" pitchFamily="18" charset="0"/>
          </a:endParaRPr>
        </a:p>
      </dgm:t>
    </dgm:pt>
    <dgm:pt modelId="{1D6958D0-E321-4F0A-B7D5-81D27BF504EA}" type="sibTrans" cxnId="{52818B63-EF98-4FC8-8F1C-DF00AAE64F08}">
      <dgm:prSet/>
      <dgm:spPr/>
      <dgm:t>
        <a:bodyPr/>
        <a:lstStyle/>
        <a:p>
          <a:endParaRPr lang="en-US" sz="1800">
            <a:latin typeface="Times New Roman" panose="02020603050405020304" pitchFamily="18" charset="0"/>
            <a:cs typeface="Times New Roman" panose="02020603050405020304" pitchFamily="18" charset="0"/>
          </a:endParaRPr>
        </a:p>
      </dgm:t>
    </dgm:pt>
    <dgm:pt modelId="{3D8325AC-4A53-47BC-B9F0-6D1DA9B4FEE2}">
      <dgm:prSet phldrT="[Text]" custT="1"/>
      <dgm:spPr/>
      <dgm:t>
        <a:bodyPr/>
        <a:lstStyle/>
        <a:p>
          <a:r>
            <a:rPr lang="en-US" sz="1800">
              <a:latin typeface="Times New Roman" panose="02020603050405020304" pitchFamily="18" charset="0"/>
              <a:cs typeface="Times New Roman" panose="02020603050405020304" pitchFamily="18" charset="0"/>
            </a:rPr>
            <a:t>VÙNG TỐI</a:t>
          </a:r>
        </a:p>
      </dgm:t>
    </dgm:pt>
    <dgm:pt modelId="{C9C167DF-73C6-4222-B9AE-E617492F49D6}" type="parTrans" cxnId="{AE88EE75-6FBF-4ED9-A50F-60CBD1355DAE}">
      <dgm:prSet/>
      <dgm:spPr/>
      <dgm:t>
        <a:bodyPr/>
        <a:lstStyle/>
        <a:p>
          <a:endParaRPr lang="en-US" sz="1800">
            <a:latin typeface="Times New Roman" panose="02020603050405020304" pitchFamily="18" charset="0"/>
            <a:cs typeface="Times New Roman" panose="02020603050405020304" pitchFamily="18" charset="0"/>
          </a:endParaRPr>
        </a:p>
      </dgm:t>
    </dgm:pt>
    <dgm:pt modelId="{AC1F9EF1-2AA5-4F02-8F1A-606511C23A62}" type="sibTrans" cxnId="{AE88EE75-6FBF-4ED9-A50F-60CBD1355DAE}">
      <dgm:prSet/>
      <dgm:spPr/>
      <dgm:t>
        <a:bodyPr/>
        <a:lstStyle/>
        <a:p>
          <a:endParaRPr lang="en-US" sz="1800">
            <a:latin typeface="Times New Roman" panose="02020603050405020304" pitchFamily="18" charset="0"/>
            <a:cs typeface="Times New Roman" panose="02020603050405020304" pitchFamily="18" charset="0"/>
          </a:endParaRPr>
        </a:p>
      </dgm:t>
    </dgm:pt>
    <dgm:pt modelId="{3A7317A6-1260-49A0-80E9-F3B9E3B82FD2}" type="pres">
      <dgm:prSet presAssocID="{3CF38033-8035-4B31-B78C-0E1E3FC1261F}" presName="Name0" presStyleCnt="0">
        <dgm:presLayoutVars>
          <dgm:resizeHandles/>
        </dgm:presLayoutVars>
      </dgm:prSet>
      <dgm:spPr/>
    </dgm:pt>
    <dgm:pt modelId="{5268C5BF-18C7-4FB9-8ACD-1457B08993BB}" type="pres">
      <dgm:prSet presAssocID="{340F275D-C699-4B50-807E-9FA8FCDA9524}" presName="text" presStyleLbl="node1" presStyleIdx="0" presStyleCnt="2" custScaleX="180634">
        <dgm:presLayoutVars>
          <dgm:bulletEnabled val="1"/>
        </dgm:presLayoutVars>
      </dgm:prSet>
      <dgm:spPr/>
    </dgm:pt>
    <dgm:pt modelId="{F1550AEC-CB68-420A-A8A0-37BD62CFCD3F}" type="pres">
      <dgm:prSet presAssocID="{1D6958D0-E321-4F0A-B7D5-81D27BF504EA}" presName="space" presStyleCnt="0"/>
      <dgm:spPr/>
    </dgm:pt>
    <dgm:pt modelId="{FCD784D1-A92A-4A95-827A-6FC1FB33F118}" type="pres">
      <dgm:prSet presAssocID="{3D8325AC-4A53-47BC-B9F0-6D1DA9B4FEE2}" presName="text" presStyleLbl="node1" presStyleIdx="1" presStyleCnt="2" custScaleX="173875">
        <dgm:presLayoutVars>
          <dgm:bulletEnabled val="1"/>
        </dgm:presLayoutVars>
      </dgm:prSet>
      <dgm:spPr/>
    </dgm:pt>
  </dgm:ptLst>
  <dgm:cxnLst>
    <dgm:cxn modelId="{BC060B20-B59A-44BC-97B5-2122BD22B266}" type="presOf" srcId="{340F275D-C699-4B50-807E-9FA8FCDA9524}" destId="{5268C5BF-18C7-4FB9-8ACD-1457B08993BB}" srcOrd="0" destOrd="0" presId="urn:diagrams.loki3.com/VaryingWidthList"/>
    <dgm:cxn modelId="{EA074C31-D688-482A-8DE9-A2AADB6100AE}" type="presOf" srcId="{3CF38033-8035-4B31-B78C-0E1E3FC1261F}" destId="{3A7317A6-1260-49A0-80E9-F3B9E3B82FD2}" srcOrd="0" destOrd="0" presId="urn:diagrams.loki3.com/VaryingWidthList"/>
    <dgm:cxn modelId="{52818B63-EF98-4FC8-8F1C-DF00AAE64F08}" srcId="{3CF38033-8035-4B31-B78C-0E1E3FC1261F}" destId="{340F275D-C699-4B50-807E-9FA8FCDA9524}" srcOrd="0" destOrd="0" parTransId="{A4CFC8C6-2ED0-4D34-A6D0-85DCDA34BDDC}" sibTransId="{1D6958D0-E321-4F0A-B7D5-81D27BF504EA}"/>
    <dgm:cxn modelId="{6F1B4472-C101-41BB-8EA3-CF47BE6F53AB}" type="presOf" srcId="{3D8325AC-4A53-47BC-B9F0-6D1DA9B4FEE2}" destId="{FCD784D1-A92A-4A95-827A-6FC1FB33F118}" srcOrd="0" destOrd="0" presId="urn:diagrams.loki3.com/VaryingWidthList"/>
    <dgm:cxn modelId="{AE88EE75-6FBF-4ED9-A50F-60CBD1355DAE}" srcId="{3CF38033-8035-4B31-B78C-0E1E3FC1261F}" destId="{3D8325AC-4A53-47BC-B9F0-6D1DA9B4FEE2}" srcOrd="1" destOrd="0" parTransId="{C9C167DF-73C6-4222-B9AE-E617492F49D6}" sibTransId="{AC1F9EF1-2AA5-4F02-8F1A-606511C23A62}"/>
    <dgm:cxn modelId="{FB0E39F0-CAEE-4AF3-B899-17B90958CE1E}" type="presParOf" srcId="{3A7317A6-1260-49A0-80E9-F3B9E3B82FD2}" destId="{5268C5BF-18C7-4FB9-8ACD-1457B08993BB}" srcOrd="0" destOrd="0" presId="urn:diagrams.loki3.com/VaryingWidthList"/>
    <dgm:cxn modelId="{3C6CA170-5414-4C42-9069-8F0C0E8B752D}" type="presParOf" srcId="{3A7317A6-1260-49A0-80E9-F3B9E3B82FD2}" destId="{F1550AEC-CB68-420A-A8A0-37BD62CFCD3F}" srcOrd="1" destOrd="0" presId="urn:diagrams.loki3.com/VaryingWidthList"/>
    <dgm:cxn modelId="{AE55A3BE-259E-4944-A32A-7362DF00FDAC}" type="presParOf" srcId="{3A7317A6-1260-49A0-80E9-F3B9E3B82FD2}" destId="{FCD784D1-A92A-4A95-827A-6FC1FB33F118}" srcOrd="2"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14E86-0337-4DEE-9BB4-DC58A4B438E6}">
      <dsp:nvSpPr>
        <dsp:cNvPr id="0" name=""/>
        <dsp:cNvSpPr/>
      </dsp:nvSpPr>
      <dsp:spPr>
        <a:xfrm rot="16200000">
          <a:off x="232" y="658360"/>
          <a:ext cx="2660302" cy="2660302"/>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OCR </a:t>
          </a:r>
          <a:r>
            <a:rPr lang="en-US" sz="2400" kern="1200" err="1">
              <a:latin typeface="Times New Roman" panose="02020603050405020304" pitchFamily="18" charset="0"/>
              <a:cs typeface="Times New Roman" panose="02020603050405020304" pitchFamily="18" charset="0"/>
            </a:rPr>
            <a:t>truyền</a:t>
          </a:r>
          <a:r>
            <a:rPr lang="en-US" sz="2400" kern="1200">
              <a:latin typeface="Times New Roman" panose="02020603050405020304" pitchFamily="18" charset="0"/>
              <a:cs typeface="Times New Roman" panose="02020603050405020304" pitchFamily="18" charset="0"/>
            </a:rPr>
            <a:t> </a:t>
          </a:r>
          <a:r>
            <a:rPr lang="en-US" sz="2400" kern="1200" err="1">
              <a:latin typeface="Times New Roman" panose="02020603050405020304" pitchFamily="18" charset="0"/>
              <a:cs typeface="Times New Roman" panose="02020603050405020304" pitchFamily="18" charset="0"/>
            </a:rPr>
            <a:t>thống</a:t>
          </a:r>
          <a:endParaRPr lang="en-US" sz="2400" kern="1200">
            <a:latin typeface="Times New Roman" panose="02020603050405020304" pitchFamily="18" charset="0"/>
            <a:cs typeface="Times New Roman" panose="02020603050405020304" pitchFamily="18" charset="0"/>
          </a:endParaRPr>
        </a:p>
      </dsp:txBody>
      <dsp:txXfrm rot="5400000">
        <a:off x="465785" y="1323435"/>
        <a:ext cx="2194749" cy="1330151"/>
      </dsp:txXfrm>
    </dsp:sp>
    <dsp:sp modelId="{6EFB0F96-007D-4008-B094-EE87C847EE81}">
      <dsp:nvSpPr>
        <dsp:cNvPr id="0" name=""/>
        <dsp:cNvSpPr/>
      </dsp:nvSpPr>
      <dsp:spPr>
        <a:xfrm rot="5400000">
          <a:off x="2927465" y="658360"/>
          <a:ext cx="2660302" cy="2660302"/>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OCR </a:t>
          </a:r>
          <a:r>
            <a:rPr lang="en-US" sz="2400" kern="1200" err="1">
              <a:latin typeface="Times New Roman" panose="02020603050405020304" pitchFamily="18" charset="0"/>
              <a:cs typeface="Times New Roman" panose="02020603050405020304" pitchFamily="18" charset="0"/>
            </a:rPr>
            <a:t>viết</a:t>
          </a:r>
          <a:r>
            <a:rPr lang="en-US" sz="2400" kern="1200">
              <a:latin typeface="Times New Roman" panose="02020603050405020304" pitchFamily="18" charset="0"/>
              <a:cs typeface="Times New Roman" panose="02020603050405020304" pitchFamily="18" charset="0"/>
            </a:rPr>
            <a:t> </a:t>
          </a:r>
          <a:r>
            <a:rPr lang="en-US" sz="2400" kern="1200" err="1">
              <a:latin typeface="Times New Roman" panose="02020603050405020304" pitchFamily="18" charset="0"/>
              <a:cs typeface="Times New Roman" panose="02020603050405020304" pitchFamily="18" charset="0"/>
            </a:rPr>
            <a:t>tay</a:t>
          </a:r>
          <a:endParaRPr lang="en-US" sz="2400" kern="1200">
            <a:latin typeface="Times New Roman" panose="02020603050405020304" pitchFamily="18" charset="0"/>
            <a:cs typeface="Times New Roman" panose="02020603050405020304" pitchFamily="18" charset="0"/>
          </a:endParaRPr>
        </a:p>
      </dsp:txBody>
      <dsp:txXfrm rot="-5400000">
        <a:off x="2927465" y="1323436"/>
        <a:ext cx="2194749" cy="1330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8C5BF-18C7-4FB9-8ACD-1457B08993BB}">
      <dsp:nvSpPr>
        <dsp:cNvPr id="0" name=""/>
        <dsp:cNvSpPr/>
      </dsp:nvSpPr>
      <dsp:spPr>
        <a:xfrm>
          <a:off x="1263045" y="21"/>
          <a:ext cx="1625705" cy="8665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VÙNG TRẮNG</a:t>
          </a:r>
        </a:p>
      </dsp:txBody>
      <dsp:txXfrm>
        <a:off x="1263045" y="21"/>
        <a:ext cx="1625705" cy="866515"/>
      </dsp:txXfrm>
    </dsp:sp>
    <dsp:sp modelId="{FCD784D1-A92A-4A95-827A-6FC1FB33F118}">
      <dsp:nvSpPr>
        <dsp:cNvPr id="0" name=""/>
        <dsp:cNvSpPr/>
      </dsp:nvSpPr>
      <dsp:spPr>
        <a:xfrm>
          <a:off x="1410826" y="909863"/>
          <a:ext cx="1330143" cy="8665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VÙNG TỐI</a:t>
          </a:r>
        </a:p>
      </dsp:txBody>
      <dsp:txXfrm>
        <a:off x="1410826" y="909863"/>
        <a:ext cx="1330143" cy="866515"/>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2DC6D-C9EC-4C3B-AF07-1941EF673BFD}" type="datetimeFigureOut">
              <a:rPr lang="en-GB" smtClean="0"/>
              <a:t>23/02/2022</a:t>
            </a:fld>
            <a:endParaRPr lang="en-GB"/>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GB"/>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6DAA8-9AA8-4714-99D8-5403D39436EF}" type="slidenum">
              <a:rPr lang="en-GB" smtClean="0"/>
              <a:t>‹#›</a:t>
            </a:fld>
            <a:endParaRPr lang="en-GB"/>
          </a:p>
        </p:txBody>
      </p:sp>
    </p:spTree>
    <p:extLst>
      <p:ext uri="{BB962C8B-B14F-4D97-AF65-F5344CB8AC3E}">
        <p14:creationId xmlns:p14="http://schemas.microsoft.com/office/powerpoint/2010/main" val="1324005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urceforge.net/projects/vietocr/files/jTessBoxEdito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2</a:t>
            </a:fld>
            <a:endParaRPr lang="en-GB"/>
          </a:p>
        </p:txBody>
      </p:sp>
    </p:spTree>
    <p:extLst>
      <p:ext uri="{BB962C8B-B14F-4D97-AF65-F5344CB8AC3E}">
        <p14:creationId xmlns:p14="http://schemas.microsoft.com/office/powerpoint/2010/main" val="1733300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xói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mòn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tưởng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xói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mòn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giống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xói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mòn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đất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xói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mòn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ranh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tiền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cảnh</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13</a:t>
            </a:fld>
            <a:endParaRPr lang="en-GB"/>
          </a:p>
        </p:txBody>
      </p:sp>
    </p:spTree>
    <p:extLst>
      <p:ext uri="{BB962C8B-B14F-4D97-AF65-F5344CB8AC3E}">
        <p14:creationId xmlns:p14="http://schemas.microsoft.com/office/powerpoint/2010/main" val="2374016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xói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mòn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tiếng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ồn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trắng</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vậy</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giãn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tiếng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ồn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bỏ</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a:p>
          <a:p>
            <a:r>
              <a:rPr lang="en-US" sz="1800" err="1">
                <a:effectLst/>
                <a:latin typeface="Times New Roman" panose="02020603050405020304" pitchFamily="18" charset="0"/>
                <a:ea typeface="Calibri" panose="020F0502020204030204" pitchFamily="34" charset="0"/>
              </a:rPr>
              <a:t>Từ</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thấy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với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ảnh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chữ</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nhỏ</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việc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sử</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dụng</a:t>
            </a:r>
            <a:r>
              <a:rPr lang="en-US" sz="1800">
                <a:effectLst/>
                <a:latin typeface="Times New Roman" panose="02020603050405020304" pitchFamily="18" charset="0"/>
                <a:ea typeface="Calibri" panose="020F0502020204030204" pitchFamily="34" charset="0"/>
              </a:rPr>
              <a:t> Remove noise, Erosion, Dilation </a:t>
            </a:r>
            <a:r>
              <a:rPr lang="en-US" sz="1800" err="1">
                <a:effectLst/>
                <a:latin typeface="Times New Roman" panose="02020603050405020304" pitchFamily="18" charset="0"/>
                <a:ea typeface="Calibri" panose="020F0502020204030204" pitchFamily="34" charset="0"/>
              </a:rPr>
              <a:t>cho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không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tốt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không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phù</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hợp</a:t>
            </a:r>
            <a:r>
              <a:rPr lang="en-US" sz="1800">
                <a:effectLst/>
                <a:latin typeface="Times New Roman" panose="02020603050405020304" pitchFamily="18" charset="0"/>
                <a:ea typeface="Calibri" panose="020F0502020204030204" pitchFamily="34" charset="0"/>
              </a:rPr>
              <a:t> ở </a:t>
            </a:r>
            <a:r>
              <a:rPr lang="en-US" sz="1800" err="1">
                <a:effectLst/>
                <a:latin typeface="Times New Roman" panose="02020603050405020304" pitchFamily="18" charset="0"/>
                <a:ea typeface="Calibri" panose="020F0502020204030204" pitchFamily="34" charset="0"/>
              </a:rPr>
              <a:t>cụ</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bài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toán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đưa</a:t>
            </a:r>
            <a:r>
              <a:rPr lang="en-US" sz="1800">
                <a:effectLst/>
                <a:latin typeface="Times New Roman" panose="02020603050405020304" pitchFamily="18" charset="0"/>
                <a:ea typeface="Calibri" panose="020F0502020204030204" pitchFamily="34" charset="0"/>
              </a:rPr>
              <a:t> ra.</a:t>
            </a:r>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14</a:t>
            </a:fld>
            <a:endParaRPr lang="en-GB"/>
          </a:p>
        </p:txBody>
      </p:sp>
    </p:spTree>
    <p:extLst>
      <p:ext uri="{BB962C8B-B14F-4D97-AF65-F5344CB8AC3E}">
        <p14:creationId xmlns:p14="http://schemas.microsoft.com/office/powerpoint/2010/main" val="335154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GB"/>
              <a:t>Chia </a:t>
            </a:r>
            <a:r>
              <a:rPr lang="en-GB" err="1"/>
              <a:t>thành</a:t>
            </a:r>
            <a:r>
              <a:rPr lang="en-GB"/>
              <a:t> </a:t>
            </a:r>
            <a:r>
              <a:rPr lang="en-GB" err="1"/>
              <a:t>các</a:t>
            </a:r>
            <a:r>
              <a:rPr lang="en-GB"/>
              <a:t> </a:t>
            </a:r>
            <a:r>
              <a:rPr lang="en-GB" err="1"/>
              <a:t>phân</a:t>
            </a:r>
            <a:r>
              <a:rPr lang="en-GB"/>
              <a:t> </a:t>
            </a:r>
            <a:r>
              <a:rPr lang="en-GB" err="1"/>
              <a:t>đoạn</a:t>
            </a:r>
            <a:r>
              <a:rPr lang="en-GB"/>
              <a:t> </a:t>
            </a:r>
            <a:r>
              <a:rPr lang="en-GB" err="1"/>
              <a:t>nhỏ</a:t>
            </a:r>
            <a:r>
              <a:rPr lang="en-GB"/>
              <a:t>, chia </a:t>
            </a:r>
            <a:r>
              <a:rPr lang="en-GB" err="1"/>
              <a:t>nhỏ</a:t>
            </a:r>
            <a:r>
              <a:rPr lang="en-GB"/>
              <a:t> </a:t>
            </a:r>
            <a:r>
              <a:rPr lang="en-GB" err="1"/>
              <a:t>ảnh</a:t>
            </a:r>
            <a:r>
              <a:rPr lang="en-GB"/>
              <a:t> </a:t>
            </a:r>
            <a:r>
              <a:rPr lang="en-GB" err="1"/>
              <a:t>thành</a:t>
            </a:r>
            <a:r>
              <a:rPr lang="en-GB"/>
              <a:t> </a:t>
            </a:r>
            <a:r>
              <a:rPr lang="en-GB" err="1"/>
              <a:t>các</a:t>
            </a:r>
            <a:r>
              <a:rPr lang="en-GB"/>
              <a:t> </a:t>
            </a:r>
            <a:r>
              <a:rPr lang="en-GB" err="1"/>
              <a:t>vùng</a:t>
            </a:r>
            <a:r>
              <a:rPr lang="en-GB"/>
              <a:t> </a:t>
            </a:r>
            <a:r>
              <a:rPr lang="en-GB" err="1"/>
              <a:t>nhỏ</a:t>
            </a:r>
            <a:r>
              <a:rPr lang="en-GB"/>
              <a:t> -&gt; </a:t>
            </a:r>
            <a:r>
              <a:rPr lang="en-GB" err="1"/>
              <a:t>xử</a:t>
            </a:r>
            <a:r>
              <a:rPr lang="en-GB"/>
              <a:t> </a:t>
            </a:r>
            <a:r>
              <a:rPr lang="en-GB" err="1"/>
              <a:t>lý</a:t>
            </a:r>
            <a:r>
              <a:rPr lang="en-GB"/>
              <a:t> </a:t>
            </a:r>
            <a:r>
              <a:rPr lang="en-GB" err="1"/>
              <a:t>từng</a:t>
            </a:r>
            <a:r>
              <a:rPr lang="en-GB"/>
              <a:t> </a:t>
            </a:r>
            <a:r>
              <a:rPr lang="en-GB" err="1"/>
              <a:t>vùng</a:t>
            </a:r>
            <a:r>
              <a:rPr lang="en-GB"/>
              <a:t> </a:t>
            </a:r>
            <a:r>
              <a:rPr lang="en-GB" err="1"/>
              <a:t>gọi</a:t>
            </a:r>
            <a:r>
              <a:rPr lang="en-GB"/>
              <a:t> </a:t>
            </a:r>
            <a:r>
              <a:rPr lang="en-GB" err="1"/>
              <a:t>là</a:t>
            </a:r>
            <a:r>
              <a:rPr lang="en-GB"/>
              <a:t> </a:t>
            </a:r>
            <a:r>
              <a:rPr lang="en-GB" err="1"/>
              <a:t>phân</a:t>
            </a:r>
            <a:r>
              <a:rPr lang="en-GB"/>
              <a:t> </a:t>
            </a:r>
            <a:r>
              <a:rPr lang="en-GB" err="1"/>
              <a:t>đoạn</a:t>
            </a:r>
            <a:r>
              <a:rPr lang="en-GB"/>
              <a:t> </a:t>
            </a:r>
            <a:r>
              <a:rPr lang="en-GB" err="1"/>
              <a:t>nhỏ</a:t>
            </a:r>
            <a:endParaRPr lang="en-GB"/>
          </a:p>
          <a:p>
            <a:pPr marL="171450" indent="-171450">
              <a:buFont typeface="Wingdings" panose="05000000000000000000" pitchFamily="2" charset="2"/>
              <a:buChar char="à"/>
            </a:pPr>
            <a:r>
              <a:rPr lang="en-GB" err="1">
                <a:sym typeface="Wingdings" panose="05000000000000000000" pitchFamily="2" charset="2"/>
              </a:rPr>
              <a:t>Quá</a:t>
            </a:r>
            <a:r>
              <a:rPr lang="en-GB">
                <a:sym typeface="Wingdings" panose="05000000000000000000" pitchFamily="2" charset="2"/>
              </a:rPr>
              <a:t> </a:t>
            </a:r>
            <a:r>
              <a:rPr lang="en-GB" err="1">
                <a:sym typeface="Wingdings" panose="05000000000000000000" pitchFamily="2" charset="2"/>
              </a:rPr>
              <a:t>trình</a:t>
            </a:r>
            <a:r>
              <a:rPr lang="en-GB">
                <a:sym typeface="Wingdings" panose="05000000000000000000" pitchFamily="2" charset="2"/>
              </a:rPr>
              <a:t> </a:t>
            </a:r>
            <a:r>
              <a:rPr lang="en-GB" err="1">
                <a:sym typeface="Wingdings" panose="05000000000000000000" pitchFamily="2" charset="2"/>
              </a:rPr>
              <a:t>giải</a:t>
            </a:r>
            <a:r>
              <a:rPr lang="en-GB">
                <a:sym typeface="Wingdings" panose="05000000000000000000" pitchFamily="2" charset="2"/>
              </a:rPr>
              <a:t> </a:t>
            </a:r>
            <a:r>
              <a:rPr lang="en-GB" err="1">
                <a:sym typeface="Wingdings" panose="05000000000000000000" pitchFamily="2" charset="2"/>
              </a:rPr>
              <a:t>mã</a:t>
            </a:r>
            <a:r>
              <a:rPr lang="en-GB">
                <a:sym typeface="Wingdings" panose="05000000000000000000" pitchFamily="2" charset="2"/>
              </a:rPr>
              <a:t> </a:t>
            </a:r>
            <a:r>
              <a:rPr lang="en-GB" err="1">
                <a:sym typeface="Wingdings" panose="05000000000000000000" pitchFamily="2" charset="2"/>
              </a:rPr>
              <a:t>có</a:t>
            </a:r>
            <a:r>
              <a:rPr lang="en-GB">
                <a:sym typeface="Wingdings" panose="05000000000000000000" pitchFamily="2" charset="2"/>
              </a:rPr>
              <a:t> 2 pp </a:t>
            </a:r>
            <a:r>
              <a:rPr lang="en-GB" err="1">
                <a:sym typeface="Wingdings" panose="05000000000000000000" pitchFamily="2" charset="2"/>
              </a:rPr>
              <a:t>là</a:t>
            </a:r>
            <a:r>
              <a:rPr lang="en-GB">
                <a:sym typeface="Wingdings" panose="05000000000000000000" pitchFamily="2" charset="2"/>
              </a:rPr>
              <a:t> </a:t>
            </a:r>
            <a:r>
              <a:rPr lang="en-GB" err="1">
                <a:sym typeface="Wingdings" panose="05000000000000000000" pitchFamily="2" charset="2"/>
              </a:rPr>
              <a:t>nhận</a:t>
            </a:r>
            <a:r>
              <a:rPr lang="en-GB">
                <a:sym typeface="Wingdings" panose="05000000000000000000" pitchFamily="2" charset="2"/>
              </a:rPr>
              <a:t> </a:t>
            </a:r>
            <a:r>
              <a:rPr lang="en-GB" err="1">
                <a:sym typeface="Wingdings" panose="05000000000000000000" pitchFamily="2" charset="2"/>
              </a:rPr>
              <a:t>dạng</a:t>
            </a:r>
            <a:r>
              <a:rPr lang="en-GB">
                <a:sym typeface="Wingdings" panose="05000000000000000000" pitchFamily="2" charset="2"/>
              </a:rPr>
              <a:t> </a:t>
            </a:r>
            <a:r>
              <a:rPr lang="en-GB" err="1">
                <a:sym typeface="Wingdings" panose="05000000000000000000" pitchFamily="2" charset="2"/>
              </a:rPr>
              <a:t>mẫu</a:t>
            </a:r>
            <a:r>
              <a:rPr lang="en-GB">
                <a:sym typeface="Wingdings" panose="05000000000000000000" pitchFamily="2" charset="2"/>
              </a:rPr>
              <a:t> </a:t>
            </a:r>
            <a:r>
              <a:rPr lang="en-GB" err="1">
                <a:sym typeface="Wingdings" panose="05000000000000000000" pitchFamily="2" charset="2"/>
              </a:rPr>
              <a:t>và</a:t>
            </a:r>
            <a:r>
              <a:rPr lang="en-GB">
                <a:sym typeface="Wingdings" panose="05000000000000000000" pitchFamily="2" charset="2"/>
              </a:rPr>
              <a:t> </a:t>
            </a:r>
            <a:r>
              <a:rPr lang="en-GB" err="1">
                <a:sym typeface="Wingdings" panose="05000000000000000000" pitchFamily="2" charset="2"/>
              </a:rPr>
              <a:t>trích</a:t>
            </a:r>
            <a:r>
              <a:rPr lang="en-GB">
                <a:sym typeface="Wingdings" panose="05000000000000000000" pitchFamily="2" charset="2"/>
              </a:rPr>
              <a:t> </a:t>
            </a:r>
            <a:r>
              <a:rPr lang="en-GB" err="1">
                <a:sym typeface="Wingdings" panose="05000000000000000000" pitchFamily="2" charset="2"/>
              </a:rPr>
              <a:t>xuất</a:t>
            </a:r>
            <a:r>
              <a:rPr lang="en-GB">
                <a:sym typeface="Wingdings" panose="05000000000000000000" pitchFamily="2" charset="2"/>
              </a:rPr>
              <a:t> </a:t>
            </a:r>
            <a:r>
              <a:rPr lang="en-GB" err="1">
                <a:sym typeface="Wingdings" panose="05000000000000000000" pitchFamily="2" charset="2"/>
              </a:rPr>
              <a:t>đặc</a:t>
            </a:r>
            <a:r>
              <a:rPr lang="en-GB">
                <a:sym typeface="Wingdings" panose="05000000000000000000" pitchFamily="2" charset="2"/>
              </a:rPr>
              <a:t> </a:t>
            </a:r>
            <a:r>
              <a:rPr lang="en-GB" err="1">
                <a:sym typeface="Wingdings" panose="05000000000000000000" pitchFamily="2" charset="2"/>
              </a:rPr>
              <a:t>trungư</a:t>
            </a:r>
            <a:endParaRPr lang="en-GB">
              <a:sym typeface="Wingdings" panose="05000000000000000000" pitchFamily="2" charset="2"/>
            </a:endParaRPr>
          </a:p>
          <a:p>
            <a:pPr marL="0" indent="0">
              <a:buFont typeface="Wingdings" panose="05000000000000000000" pitchFamily="2" charset="2"/>
              <a:buNone/>
            </a:pPr>
            <a:endParaRPr lang="en-GB">
              <a:sym typeface="Wingdings" panose="05000000000000000000" pitchFamily="2" charset="2"/>
            </a:endParaRPr>
          </a:p>
          <a:p>
            <a:pPr marL="0" indent="0">
              <a:buFont typeface="Wingdings" panose="05000000000000000000" pitchFamily="2" charset="2"/>
              <a:buNone/>
            </a:pPr>
            <a:r>
              <a:rPr lang="en-GB" err="1">
                <a:sym typeface="Wingdings" panose="05000000000000000000" pitchFamily="2" charset="2"/>
              </a:rPr>
              <a:t>Nhận</a:t>
            </a:r>
            <a:r>
              <a:rPr lang="en-GB">
                <a:sym typeface="Wingdings" panose="05000000000000000000" pitchFamily="2" charset="2"/>
              </a:rPr>
              <a:t> </a:t>
            </a:r>
            <a:r>
              <a:rPr lang="en-GB" err="1">
                <a:sym typeface="Wingdings" panose="05000000000000000000" pitchFamily="2" charset="2"/>
              </a:rPr>
              <a:t>dạng</a:t>
            </a:r>
            <a:r>
              <a:rPr lang="en-GB">
                <a:sym typeface="Wingdings" panose="05000000000000000000" pitchFamily="2" charset="2"/>
              </a:rPr>
              <a:t> </a:t>
            </a:r>
            <a:r>
              <a:rPr lang="en-GB" err="1">
                <a:sym typeface="Wingdings" panose="05000000000000000000" pitchFamily="2" charset="2"/>
              </a:rPr>
              <a:t>mẫu</a:t>
            </a:r>
            <a:r>
              <a:rPr lang="en-GB">
                <a:sym typeface="Wingdings" panose="05000000000000000000" pitchFamily="2" charset="2"/>
              </a:rPr>
              <a:t>: - 1 </a:t>
            </a:r>
            <a:r>
              <a:rPr lang="en-GB" err="1">
                <a:sym typeface="Wingdings" panose="05000000000000000000" pitchFamily="2" charset="2"/>
              </a:rPr>
              <a:t>mẫu</a:t>
            </a:r>
            <a:r>
              <a:rPr lang="en-GB">
                <a:sym typeface="Wingdings" panose="05000000000000000000" pitchFamily="2" charset="2"/>
              </a:rPr>
              <a:t> </a:t>
            </a:r>
            <a:r>
              <a:rPr lang="en-GB" err="1">
                <a:sym typeface="Wingdings" panose="05000000000000000000" pitchFamily="2" charset="2"/>
              </a:rPr>
              <a:t>được</a:t>
            </a:r>
            <a:r>
              <a:rPr lang="en-GB">
                <a:sym typeface="Wingdings" panose="05000000000000000000" pitchFamily="2" charset="2"/>
              </a:rPr>
              <a:t> </a:t>
            </a:r>
            <a:r>
              <a:rPr lang="en-GB" err="1">
                <a:sym typeface="Wingdings" panose="05000000000000000000" pitchFamily="2" charset="2"/>
              </a:rPr>
              <a:t>chọn</a:t>
            </a:r>
            <a:r>
              <a:rPr lang="en-GB">
                <a:sym typeface="Wingdings" panose="05000000000000000000" pitchFamily="2" charset="2"/>
              </a:rPr>
              <a:t> </a:t>
            </a:r>
            <a:r>
              <a:rPr lang="en-GB" err="1">
                <a:sym typeface="Wingdings" panose="05000000000000000000" pitchFamily="2" charset="2"/>
              </a:rPr>
              <a:t>là</a:t>
            </a:r>
            <a:r>
              <a:rPr lang="en-GB">
                <a:sym typeface="Wingdings" panose="05000000000000000000" pitchFamily="2" charset="2"/>
              </a:rPr>
              <a:t> 1 </a:t>
            </a:r>
            <a:r>
              <a:rPr lang="en-GB" err="1">
                <a:sym typeface="Wingdings" panose="05000000000000000000" pitchFamily="2" charset="2"/>
              </a:rPr>
              <a:t>văn</a:t>
            </a:r>
            <a:r>
              <a:rPr lang="en-GB">
                <a:sym typeface="Wingdings" panose="05000000000000000000" pitchFamily="2" charset="2"/>
              </a:rPr>
              <a:t> </a:t>
            </a:r>
            <a:r>
              <a:rPr lang="en-GB" err="1">
                <a:sym typeface="Wingdings" panose="05000000000000000000" pitchFamily="2" charset="2"/>
              </a:rPr>
              <a:t>bản</a:t>
            </a:r>
            <a:r>
              <a:rPr lang="en-GB">
                <a:sym typeface="Wingdings" panose="05000000000000000000" pitchFamily="2" charset="2"/>
              </a:rPr>
              <a:t> </a:t>
            </a:r>
            <a:r>
              <a:rPr lang="en-GB" err="1">
                <a:sym typeface="Wingdings" panose="05000000000000000000" pitchFamily="2" charset="2"/>
              </a:rPr>
              <a:t>hoặc</a:t>
            </a:r>
            <a:r>
              <a:rPr lang="en-GB">
                <a:sym typeface="Wingdings" panose="05000000000000000000" pitchFamily="2" charset="2"/>
              </a:rPr>
              <a:t> </a:t>
            </a:r>
            <a:r>
              <a:rPr lang="en-GB" err="1">
                <a:sym typeface="Wingdings" panose="05000000000000000000" pitchFamily="2" charset="2"/>
              </a:rPr>
              <a:t>kí</a:t>
            </a:r>
            <a:r>
              <a:rPr lang="en-GB">
                <a:sym typeface="Wingdings" panose="05000000000000000000" pitchFamily="2" charset="2"/>
              </a:rPr>
              <a:t> </a:t>
            </a:r>
            <a:r>
              <a:rPr lang="en-GB" err="1">
                <a:sym typeface="Wingdings" panose="05000000000000000000" pitchFamily="2" charset="2"/>
              </a:rPr>
              <a:t>tự</a:t>
            </a:r>
            <a:r>
              <a:rPr lang="en-GB">
                <a:sym typeface="Wingdings" panose="05000000000000000000" pitchFamily="2" charset="2"/>
              </a:rPr>
              <a:t> </a:t>
            </a:r>
            <a:r>
              <a:rPr lang="en-GB" err="1">
                <a:sym typeface="Wingdings" panose="05000000000000000000" pitchFamily="2" charset="2"/>
              </a:rPr>
              <a:t>đã</a:t>
            </a:r>
            <a:r>
              <a:rPr lang="en-GB">
                <a:sym typeface="Wingdings" panose="05000000000000000000" pitchFamily="2" charset="2"/>
              </a:rPr>
              <a:t> </a:t>
            </a:r>
            <a:r>
              <a:rPr lang="en-GB" err="1">
                <a:sym typeface="Wingdings" panose="05000000000000000000" pitchFamily="2" charset="2"/>
              </a:rPr>
              <a:t>được</a:t>
            </a:r>
            <a:r>
              <a:rPr lang="en-GB">
                <a:sym typeface="Wingdings" panose="05000000000000000000" pitchFamily="2" charset="2"/>
              </a:rPr>
              <a:t> </a:t>
            </a:r>
            <a:r>
              <a:rPr lang="en-GB" err="1">
                <a:sym typeface="Wingdings" panose="05000000000000000000" pitchFamily="2" charset="2"/>
              </a:rPr>
              <a:t>chọn</a:t>
            </a:r>
            <a:r>
              <a:rPr lang="en-GB">
                <a:sym typeface="Wingdings" panose="05000000000000000000" pitchFamily="2" charset="2"/>
              </a:rPr>
              <a:t> </a:t>
            </a:r>
            <a:r>
              <a:rPr lang="en-GB" err="1">
                <a:sym typeface="Wingdings" panose="05000000000000000000" pitchFamily="2" charset="2"/>
              </a:rPr>
              <a:t>sẵn</a:t>
            </a:r>
            <a:r>
              <a:rPr lang="en-GB">
                <a:sym typeface="Wingdings" panose="05000000000000000000" pitchFamily="2" charset="2"/>
              </a:rPr>
              <a:t> </a:t>
            </a:r>
            <a:r>
              <a:rPr lang="en-GB" err="1">
                <a:sym typeface="Wingdings" panose="05000000000000000000" pitchFamily="2" charset="2"/>
              </a:rPr>
              <a:t>để</a:t>
            </a:r>
            <a:r>
              <a:rPr lang="en-GB">
                <a:sym typeface="Wingdings" panose="05000000000000000000" pitchFamily="2" charset="2"/>
              </a:rPr>
              <a:t> </a:t>
            </a:r>
            <a:r>
              <a:rPr lang="en-GB" err="1">
                <a:sym typeface="Wingdings" panose="05000000000000000000" pitchFamily="2" charset="2"/>
              </a:rPr>
              <a:t>làm</a:t>
            </a:r>
            <a:r>
              <a:rPr lang="en-GB">
                <a:sym typeface="Wingdings" panose="05000000000000000000" pitchFamily="2" charset="2"/>
              </a:rPr>
              <a:t> </a:t>
            </a:r>
            <a:r>
              <a:rPr lang="en-GB" err="1">
                <a:sym typeface="Wingdings" panose="05000000000000000000" pitchFamily="2" charset="2"/>
              </a:rPr>
              <a:t>chuẩn</a:t>
            </a:r>
            <a:r>
              <a:rPr lang="en-GB">
                <a:sym typeface="Wingdings" panose="05000000000000000000" pitchFamily="2" charset="2"/>
              </a:rPr>
              <a:t> =&gt; </a:t>
            </a:r>
            <a:r>
              <a:rPr lang="en-GB" err="1">
                <a:sym typeface="Wingdings" panose="05000000000000000000" pitchFamily="2" charset="2"/>
              </a:rPr>
              <a:t>quá</a:t>
            </a:r>
            <a:r>
              <a:rPr lang="en-GB">
                <a:sym typeface="Wingdings" panose="05000000000000000000" pitchFamily="2" charset="2"/>
              </a:rPr>
              <a:t> </a:t>
            </a:r>
            <a:r>
              <a:rPr lang="en-GB" err="1">
                <a:sym typeface="Wingdings" panose="05000000000000000000" pitchFamily="2" charset="2"/>
              </a:rPr>
              <a:t>trình</a:t>
            </a:r>
            <a:r>
              <a:rPr lang="en-GB">
                <a:sym typeface="Wingdings" panose="05000000000000000000" pitchFamily="2" charset="2"/>
              </a:rPr>
              <a:t> </a:t>
            </a:r>
            <a:r>
              <a:rPr lang="en-GB" err="1">
                <a:sym typeface="Wingdings" panose="05000000000000000000" pitchFamily="2" charset="2"/>
              </a:rPr>
              <a:t>thực</a:t>
            </a:r>
            <a:r>
              <a:rPr lang="en-GB">
                <a:sym typeface="Wingdings" panose="05000000000000000000" pitchFamily="2" charset="2"/>
              </a:rPr>
              <a:t> </a:t>
            </a:r>
            <a:r>
              <a:rPr lang="en-GB" err="1">
                <a:sym typeface="Wingdings" panose="05000000000000000000" pitchFamily="2" charset="2"/>
              </a:rPr>
              <a:t>hiện</a:t>
            </a:r>
            <a:r>
              <a:rPr lang="en-GB">
                <a:sym typeface="Wingdings" panose="05000000000000000000" pitchFamily="2" charset="2"/>
              </a:rPr>
              <a:t> </a:t>
            </a:r>
            <a:r>
              <a:rPr lang="en-GB" err="1">
                <a:sym typeface="Wingdings" panose="05000000000000000000" pitchFamily="2" charset="2"/>
              </a:rPr>
              <a:t>sẽ</a:t>
            </a:r>
            <a:r>
              <a:rPr lang="en-GB">
                <a:sym typeface="Wingdings" panose="05000000000000000000" pitchFamily="2" charset="2"/>
              </a:rPr>
              <a:t> </a:t>
            </a:r>
            <a:r>
              <a:rPr lang="en-GB" err="1">
                <a:sym typeface="Wingdings" panose="05000000000000000000" pitchFamily="2" charset="2"/>
              </a:rPr>
              <a:t>là</a:t>
            </a:r>
            <a:r>
              <a:rPr lang="en-GB">
                <a:sym typeface="Wingdings" panose="05000000000000000000" pitchFamily="2" charset="2"/>
              </a:rPr>
              <a:t> …. </a:t>
            </a:r>
          </a:p>
          <a:p>
            <a:pPr marL="0" indent="0">
              <a:buFont typeface="Wingdings" panose="05000000000000000000" pitchFamily="2" charset="2"/>
              <a:buNone/>
            </a:pPr>
            <a:r>
              <a:rPr lang="en-GB" err="1">
                <a:sym typeface="Wingdings" panose="05000000000000000000" pitchFamily="2" charset="2"/>
              </a:rPr>
              <a:t>Nhưng</a:t>
            </a:r>
            <a:r>
              <a:rPr lang="en-GB">
                <a:sym typeface="Wingdings" panose="05000000000000000000" pitchFamily="2" charset="2"/>
              </a:rPr>
              <a:t> </a:t>
            </a:r>
            <a:r>
              <a:rPr lang="en-GB" err="1">
                <a:sym typeface="Wingdings" panose="05000000000000000000" pitchFamily="2" charset="2"/>
              </a:rPr>
              <a:t>nhận</a:t>
            </a:r>
            <a:r>
              <a:rPr lang="en-GB">
                <a:sym typeface="Wingdings" panose="05000000000000000000" pitchFamily="2" charset="2"/>
              </a:rPr>
              <a:t> </a:t>
            </a:r>
            <a:r>
              <a:rPr lang="en-GB" err="1">
                <a:sym typeface="Wingdings" panose="05000000000000000000" pitchFamily="2" charset="2"/>
              </a:rPr>
              <a:t>dạng</a:t>
            </a:r>
            <a:r>
              <a:rPr lang="en-GB">
                <a:sym typeface="Wingdings" panose="05000000000000000000" pitchFamily="2" charset="2"/>
              </a:rPr>
              <a:t> </a:t>
            </a:r>
            <a:r>
              <a:rPr lang="en-GB" err="1">
                <a:sym typeface="Wingdings" panose="05000000000000000000" pitchFamily="2" charset="2"/>
              </a:rPr>
              <a:t>mẫu</a:t>
            </a:r>
            <a:r>
              <a:rPr lang="en-GB">
                <a:sym typeface="Wingdings" panose="05000000000000000000" pitchFamily="2" charset="2"/>
              </a:rPr>
              <a:t> </a:t>
            </a:r>
            <a:r>
              <a:rPr lang="en-GB" err="1">
                <a:sym typeface="Wingdings" panose="05000000000000000000" pitchFamily="2" charset="2"/>
              </a:rPr>
              <a:t>có</a:t>
            </a:r>
            <a:r>
              <a:rPr lang="en-GB">
                <a:sym typeface="Wingdings" panose="05000000000000000000" pitchFamily="2" charset="2"/>
              </a:rPr>
              <a:t> </a:t>
            </a:r>
            <a:r>
              <a:rPr lang="en-GB" err="1">
                <a:sym typeface="Wingdings" panose="05000000000000000000" pitchFamily="2" charset="2"/>
              </a:rPr>
              <a:t>nhược</a:t>
            </a:r>
            <a:r>
              <a:rPr lang="en-GB">
                <a:sym typeface="Wingdings" panose="05000000000000000000" pitchFamily="2" charset="2"/>
              </a:rPr>
              <a:t> </a:t>
            </a:r>
            <a:r>
              <a:rPr lang="en-GB" err="1">
                <a:sym typeface="Wingdings" panose="05000000000000000000" pitchFamily="2" charset="2"/>
              </a:rPr>
              <a:t>điểm</a:t>
            </a:r>
            <a:r>
              <a:rPr lang="en-GB">
                <a:sym typeface="Wingdings" panose="05000000000000000000" pitchFamily="2" charset="2"/>
              </a:rPr>
              <a:t> </a:t>
            </a:r>
            <a:r>
              <a:rPr lang="en-GB" err="1">
                <a:sym typeface="Wingdings" panose="05000000000000000000" pitchFamily="2" charset="2"/>
              </a:rPr>
              <a:t>rằng</a:t>
            </a:r>
            <a:r>
              <a:rPr lang="en-GB">
                <a:sym typeface="Wingdings" panose="05000000000000000000" pitchFamily="2" charset="2"/>
              </a:rPr>
              <a:t> </a:t>
            </a:r>
            <a:r>
              <a:rPr lang="en-GB" err="1">
                <a:sym typeface="Wingdings" panose="05000000000000000000" pitchFamily="2" charset="2"/>
              </a:rPr>
              <a:t>mẫu</a:t>
            </a:r>
            <a:r>
              <a:rPr lang="en-GB">
                <a:sym typeface="Wingdings" panose="05000000000000000000" pitchFamily="2" charset="2"/>
              </a:rPr>
              <a:t> </a:t>
            </a:r>
            <a:r>
              <a:rPr lang="en-GB" err="1">
                <a:sym typeface="Wingdings" panose="05000000000000000000" pitchFamily="2" charset="2"/>
              </a:rPr>
              <a:t>của</a:t>
            </a:r>
            <a:r>
              <a:rPr lang="en-GB">
                <a:sym typeface="Wingdings" panose="05000000000000000000" pitchFamily="2" charset="2"/>
              </a:rPr>
              <a:t> </a:t>
            </a:r>
            <a:r>
              <a:rPr lang="en-GB" err="1">
                <a:sym typeface="Wingdings" panose="05000000000000000000" pitchFamily="2" charset="2"/>
              </a:rPr>
              <a:t>mình</a:t>
            </a:r>
            <a:r>
              <a:rPr lang="en-GB">
                <a:sym typeface="Wingdings" panose="05000000000000000000" pitchFamily="2" charset="2"/>
              </a:rPr>
              <a:t> </a:t>
            </a:r>
            <a:r>
              <a:rPr lang="en-GB" err="1">
                <a:sym typeface="Wingdings" panose="05000000000000000000" pitchFamily="2" charset="2"/>
              </a:rPr>
              <a:t>giới</a:t>
            </a:r>
            <a:r>
              <a:rPr lang="en-GB">
                <a:sym typeface="Wingdings" panose="05000000000000000000" pitchFamily="2" charset="2"/>
              </a:rPr>
              <a:t> </a:t>
            </a:r>
            <a:r>
              <a:rPr lang="en-GB" err="1">
                <a:sym typeface="Wingdings" panose="05000000000000000000" pitchFamily="2" charset="2"/>
              </a:rPr>
              <a:t>hạn</a:t>
            </a:r>
            <a:r>
              <a:rPr lang="en-GB">
                <a:sym typeface="Wingdings" panose="05000000000000000000" pitchFamily="2" charset="2"/>
              </a:rPr>
              <a:t>, </a:t>
            </a:r>
            <a:r>
              <a:rPr lang="en-GB" err="1">
                <a:sym typeface="Wingdings" panose="05000000000000000000" pitchFamily="2" charset="2"/>
              </a:rPr>
              <a:t>phụ</a:t>
            </a:r>
            <a:r>
              <a:rPr lang="en-GB">
                <a:sym typeface="Wingdings" panose="05000000000000000000" pitchFamily="2" charset="2"/>
              </a:rPr>
              <a:t> </a:t>
            </a:r>
            <a:r>
              <a:rPr lang="en-GB" err="1">
                <a:sym typeface="Wingdings" panose="05000000000000000000" pitchFamily="2" charset="2"/>
              </a:rPr>
              <a:t>thuộc</a:t>
            </a:r>
            <a:r>
              <a:rPr lang="en-GB">
                <a:sym typeface="Wingdings" panose="05000000000000000000" pitchFamily="2" charset="2"/>
              </a:rPr>
              <a:t> </a:t>
            </a:r>
            <a:r>
              <a:rPr lang="en-GB" err="1">
                <a:sym typeface="Wingdings" panose="05000000000000000000" pitchFamily="2" charset="2"/>
              </a:rPr>
              <a:t>lớn</a:t>
            </a:r>
            <a:r>
              <a:rPr lang="en-GB">
                <a:sym typeface="Wingdings" panose="05000000000000000000" pitchFamily="2" charset="2"/>
              </a:rPr>
              <a:t> </a:t>
            </a:r>
            <a:r>
              <a:rPr lang="en-GB" err="1">
                <a:sym typeface="Wingdings" panose="05000000000000000000" pitchFamily="2" charset="2"/>
              </a:rPr>
              <a:t>vào</a:t>
            </a:r>
            <a:r>
              <a:rPr lang="en-GB">
                <a:sym typeface="Wingdings" panose="05000000000000000000" pitchFamily="2" charset="2"/>
              </a:rPr>
              <a:t> </a:t>
            </a:r>
            <a:r>
              <a:rPr lang="en-GB" err="1">
                <a:sym typeface="Wingdings" panose="05000000000000000000" pitchFamily="2" charset="2"/>
              </a:rPr>
              <a:t>số</a:t>
            </a:r>
            <a:r>
              <a:rPr lang="en-GB">
                <a:sym typeface="Wingdings" panose="05000000000000000000" pitchFamily="2" charset="2"/>
              </a:rPr>
              <a:t> </a:t>
            </a:r>
            <a:r>
              <a:rPr lang="en-GB" err="1">
                <a:sym typeface="Wingdings" panose="05000000000000000000" pitchFamily="2" charset="2"/>
              </a:rPr>
              <a:t>mẫu</a:t>
            </a:r>
            <a:r>
              <a:rPr lang="en-GB">
                <a:sym typeface="Wingdings" panose="05000000000000000000" pitchFamily="2" charset="2"/>
              </a:rPr>
              <a:t> </a:t>
            </a:r>
            <a:r>
              <a:rPr lang="en-GB" err="1">
                <a:sym typeface="Wingdings" panose="05000000000000000000" pitchFamily="2" charset="2"/>
              </a:rPr>
              <a:t>đưa</a:t>
            </a:r>
            <a:r>
              <a:rPr lang="en-GB">
                <a:sym typeface="Wingdings" panose="05000000000000000000" pitchFamily="2" charset="2"/>
              </a:rPr>
              <a:t> </a:t>
            </a:r>
            <a:r>
              <a:rPr lang="en-GB" err="1">
                <a:sym typeface="Wingdings" panose="05000000000000000000" pitchFamily="2" charset="2"/>
              </a:rPr>
              <a:t>ra</a:t>
            </a:r>
            <a:r>
              <a:rPr lang="en-GB">
                <a:sym typeface="Wingdings" panose="05000000000000000000" pitchFamily="2" charset="2"/>
              </a:rPr>
              <a:t>, </a:t>
            </a:r>
            <a:r>
              <a:rPr lang="en-GB" err="1">
                <a:sym typeface="Wingdings" panose="05000000000000000000" pitchFamily="2" charset="2"/>
              </a:rPr>
              <a:t>nên</a:t>
            </a:r>
            <a:r>
              <a:rPr lang="en-GB">
                <a:sym typeface="Wingdings" panose="05000000000000000000" pitchFamily="2" charset="2"/>
              </a:rPr>
              <a:t> </a:t>
            </a:r>
            <a:r>
              <a:rPr lang="en-GB" err="1">
                <a:sym typeface="Wingdings" panose="05000000000000000000" pitchFamily="2" charset="2"/>
              </a:rPr>
              <a:t>chưa</a:t>
            </a:r>
            <a:r>
              <a:rPr lang="en-GB">
                <a:sym typeface="Wingdings" panose="05000000000000000000" pitchFamily="2" charset="2"/>
              </a:rPr>
              <a:t> </a:t>
            </a:r>
            <a:r>
              <a:rPr lang="en-GB" err="1">
                <a:sym typeface="Wingdings" panose="05000000000000000000" pitchFamily="2" charset="2"/>
              </a:rPr>
              <a:t>đạt</a:t>
            </a:r>
            <a:r>
              <a:rPr lang="en-GB">
                <a:sym typeface="Wingdings" panose="05000000000000000000" pitchFamily="2" charset="2"/>
              </a:rPr>
              <a:t> </a:t>
            </a:r>
            <a:r>
              <a:rPr lang="en-GB" err="1">
                <a:sym typeface="Wingdings" panose="05000000000000000000" pitchFamily="2" charset="2"/>
              </a:rPr>
              <a:t>tối</a:t>
            </a:r>
            <a:r>
              <a:rPr lang="en-GB">
                <a:sym typeface="Wingdings" panose="05000000000000000000" pitchFamily="2" charset="2"/>
              </a:rPr>
              <a:t> </a:t>
            </a:r>
            <a:r>
              <a:rPr lang="en-GB" err="1">
                <a:sym typeface="Wingdings" panose="05000000000000000000" pitchFamily="2" charset="2"/>
              </a:rPr>
              <a:t>ưu</a:t>
            </a:r>
            <a:r>
              <a:rPr lang="en-GB">
                <a:sym typeface="Wingdings" panose="05000000000000000000" pitchFamily="2" charset="2"/>
              </a:rPr>
              <a:t>,</a:t>
            </a:r>
          </a:p>
          <a:p>
            <a:pPr marL="0" indent="0">
              <a:buFont typeface="Wingdings" panose="05000000000000000000" pitchFamily="2" charset="2"/>
              <a:buNone/>
            </a:pPr>
            <a:r>
              <a:rPr lang="en-GB">
                <a:sym typeface="Wingdings" panose="05000000000000000000" pitchFamily="2" charset="2"/>
              </a:rPr>
              <a:t> </a:t>
            </a:r>
            <a:r>
              <a:rPr lang="en-GB" err="1">
                <a:sym typeface="Wingdings" panose="05000000000000000000" pitchFamily="2" charset="2"/>
              </a:rPr>
              <a:t>có</a:t>
            </a:r>
            <a:r>
              <a:rPr lang="en-GB">
                <a:sym typeface="Wingdings" panose="05000000000000000000" pitchFamily="2" charset="2"/>
              </a:rPr>
              <a:t> 1 pp </a:t>
            </a:r>
            <a:r>
              <a:rPr lang="en-GB" err="1">
                <a:sym typeface="Wingdings" panose="05000000000000000000" pitchFamily="2" charset="2"/>
              </a:rPr>
              <a:t>khác</a:t>
            </a:r>
            <a:r>
              <a:rPr lang="en-GB">
                <a:sym typeface="Wingdings" panose="05000000000000000000" pitchFamily="2" charset="2"/>
              </a:rPr>
              <a:t> </a:t>
            </a:r>
            <a:r>
              <a:rPr lang="en-GB" err="1">
                <a:sym typeface="Wingdings" panose="05000000000000000000" pitchFamily="2" charset="2"/>
              </a:rPr>
              <a:t>là</a:t>
            </a:r>
            <a:r>
              <a:rPr lang="en-GB">
                <a:sym typeface="Wingdings" panose="05000000000000000000" pitchFamily="2" charset="2"/>
              </a:rPr>
              <a:t> </a:t>
            </a:r>
            <a:r>
              <a:rPr lang="en-GB" err="1">
                <a:sym typeface="Wingdings" panose="05000000000000000000" pitchFamily="2" charset="2"/>
              </a:rPr>
              <a:t>trích</a:t>
            </a:r>
            <a:r>
              <a:rPr lang="en-GB">
                <a:sym typeface="Wingdings" panose="05000000000000000000" pitchFamily="2" charset="2"/>
              </a:rPr>
              <a:t> </a:t>
            </a:r>
            <a:r>
              <a:rPr lang="en-GB" err="1">
                <a:sym typeface="Wingdings" panose="05000000000000000000" pitchFamily="2" charset="2"/>
              </a:rPr>
              <a:t>xuất</a:t>
            </a:r>
            <a:r>
              <a:rPr lang="en-GB">
                <a:sym typeface="Wingdings" panose="05000000000000000000" pitchFamily="2" charset="2"/>
              </a:rPr>
              <a:t> </a:t>
            </a:r>
            <a:r>
              <a:rPr lang="en-GB" err="1">
                <a:sym typeface="Wingdings" panose="05000000000000000000" pitchFamily="2" charset="2"/>
              </a:rPr>
              <a:t>đặc</a:t>
            </a:r>
            <a:r>
              <a:rPr lang="en-GB">
                <a:sym typeface="Wingdings" panose="05000000000000000000" pitchFamily="2" charset="2"/>
              </a:rPr>
              <a:t> </a:t>
            </a:r>
            <a:r>
              <a:rPr lang="en-GB" err="1">
                <a:sym typeface="Wingdings" panose="05000000000000000000" pitchFamily="2" charset="2"/>
              </a:rPr>
              <a:t>trưng</a:t>
            </a:r>
            <a:endParaRPr lang="en-GB">
              <a:sym typeface="Wingdings" panose="05000000000000000000" pitchFamily="2" charset="2"/>
            </a:endParaRPr>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15</a:t>
            </a:fld>
            <a:endParaRPr lang="en-GB"/>
          </a:p>
        </p:txBody>
      </p:sp>
    </p:spTree>
    <p:extLst>
      <p:ext uri="{BB962C8B-B14F-4D97-AF65-F5344CB8AC3E}">
        <p14:creationId xmlns:p14="http://schemas.microsoft.com/office/powerpoint/2010/main" val="1800749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GB" err="1"/>
              <a:t>Trích</a:t>
            </a:r>
            <a:r>
              <a:rPr lang="en-GB"/>
              <a:t> </a:t>
            </a:r>
            <a:r>
              <a:rPr lang="en-GB" err="1"/>
              <a:t>xuất</a:t>
            </a:r>
            <a:r>
              <a:rPr lang="en-GB"/>
              <a:t> </a:t>
            </a:r>
            <a:r>
              <a:rPr lang="en-GB" err="1"/>
              <a:t>đặc</a:t>
            </a:r>
            <a:r>
              <a:rPr lang="en-GB"/>
              <a:t> </a:t>
            </a:r>
            <a:r>
              <a:rPr lang="en-GB" err="1"/>
              <a:t>trưng</a:t>
            </a:r>
            <a:r>
              <a:rPr lang="en-GB"/>
              <a:t>: </a:t>
            </a:r>
            <a:r>
              <a:rPr lang="en-US" sz="1800" err="1">
                <a:effectLst/>
                <a:latin typeface="Times New Roman" panose="02020603050405020304" pitchFamily="18" charset="0"/>
                <a:ea typeface="Calibri" panose="020F0502020204030204" pitchFamily="34" charset="0"/>
              </a:rPr>
              <a:t>Quá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này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tập</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trung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vào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việc</a:t>
            </a:r>
            <a:r>
              <a:rPr lang="en-US" sz="1800">
                <a:effectLst/>
                <a:latin typeface="Times New Roman" panose="02020603050405020304" pitchFamily="18" charset="0"/>
                <a:ea typeface="Calibri" panose="020F0502020204030204" pitchFamily="34" charset="0"/>
              </a:rPr>
              <a:t> chia </a:t>
            </a:r>
            <a:r>
              <a:rPr lang="en-US" sz="1800" err="1">
                <a:effectLst/>
                <a:latin typeface="Times New Roman" panose="02020603050405020304" pitchFamily="18" charset="0"/>
                <a:ea typeface="Calibri" panose="020F0502020204030204" pitchFamily="34" charset="0"/>
              </a:rPr>
              <a:t>nhỏ</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một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tự</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thành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đối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tượng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đặc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trưng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nhau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cụ</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đường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thẳng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đường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cong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giao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điểm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đường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với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nhau</a:t>
            </a:r>
            <a:r>
              <a:rPr lang="en-US" sz="1800">
                <a:effectLst/>
                <a:latin typeface="Times New Roman" panose="02020603050405020304" pitchFamily="18" charset="0"/>
                <a:ea typeface="Calibri" panose="020F0502020204030204" pitchFamily="34" charset="0"/>
              </a:rPr>
              <a:t>.</a:t>
            </a:r>
          </a:p>
          <a:p>
            <a:endParaRPr lang="en-US" sz="180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chữ</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giản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thói</a:t>
            </a:r>
            <a:r>
              <a:rPr lang="en-US" sz="1800">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chữ</a:t>
            </a:r>
            <a:r>
              <a:rPr lang="en-US" sz="1800">
                <a:effectLst/>
                <a:latin typeface="Times New Roman" panose="02020603050405020304" pitchFamily="18" charset="0"/>
                <a:ea typeface="Calibri" panose="020F0502020204030204" pitchFamily="34" charset="0"/>
                <a:cs typeface="Times New Roman" panose="02020603050405020304" pitchFamily="18" charset="0"/>
              </a:rPr>
              <a:t> “A”.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Tuy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AI,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thẳng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thẳng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nằm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xiên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thẳng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nằm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ngang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tuân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tắc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a:effectLst/>
                <a:latin typeface="Times New Roman" panose="02020603050405020304" pitchFamily="18" charset="0"/>
                <a:ea typeface="Calibri" panose="020F0502020204030204" pitchFamily="34" charset="0"/>
                <a:cs typeface="Times New Roman" panose="02020603050405020304" pitchFamily="18" charset="0"/>
              </a:rPr>
              <a:t> so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mẫu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xét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font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chữ</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thậm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chí</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chữ</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tay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a:effectLst/>
              <a:latin typeface="Times New Roman" panose="02020603050405020304" pitchFamily="18" charset="0"/>
              <a:ea typeface="Calibri" panose="020F0502020204030204" pitchFamily="34" charset="0"/>
            </a:endParaRPr>
          </a:p>
          <a:p>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16</a:t>
            </a:fld>
            <a:endParaRPr lang="en-GB"/>
          </a:p>
        </p:txBody>
      </p:sp>
    </p:spTree>
    <p:extLst>
      <p:ext uri="{BB962C8B-B14F-4D97-AF65-F5344CB8AC3E}">
        <p14:creationId xmlns:p14="http://schemas.microsoft.com/office/powerpoint/2010/main" val="4088421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Sau </a:t>
            </a:r>
            <a:r>
              <a:rPr lang="en-US" sz="1800" err="1">
                <a:effectLst/>
                <a:latin typeface="Times New Roman" panose="02020603050405020304" pitchFamily="18" charset="0"/>
                <a:ea typeface="Calibri" panose="020F0502020204030204" pitchFamily="34" charset="0"/>
              </a:rPr>
              <a:t>khi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tự</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trong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tài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liệu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định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chúng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chuyển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đổi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thành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mã</a:t>
            </a:r>
            <a:r>
              <a:rPr lang="en-US" sz="1800">
                <a:effectLst/>
                <a:latin typeface="Times New Roman" panose="02020603050405020304" pitchFamily="18" charset="0"/>
                <a:ea typeface="Calibri" panose="020F0502020204030204" pitchFamily="34" charset="0"/>
              </a:rPr>
              <a:t> ASCII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lưu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trữ</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tiếp</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tục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sử</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dụng</a:t>
            </a:r>
            <a:r>
              <a:rPr lang="en-US" sz="1800">
                <a:effectLst/>
                <a:latin typeface="Times New Roman" panose="02020603050405020304" pitchFamily="18" charset="0"/>
                <a:ea typeface="Calibri" panose="020F0502020204030204" pitchFamily="34" charset="0"/>
              </a:rPr>
              <a:t>. </a:t>
            </a:r>
          </a:p>
          <a:p>
            <a:r>
              <a:rPr lang="en-US" sz="1800" err="1">
                <a:effectLst/>
                <a:latin typeface="Times New Roman" panose="02020603050405020304" pitchFamily="18" charset="0"/>
                <a:ea typeface="Calibri" panose="020F0502020204030204" pitchFamily="34" charset="0"/>
              </a:rPr>
              <a:t>Tuy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nhiên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bởi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Nhận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dạng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tự</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không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nhận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dạng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chính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tuyệt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đối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nên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đôi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nhận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dạng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phát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hiện</a:t>
            </a:r>
            <a:r>
              <a:rPr lang="en-US" sz="1800">
                <a:effectLst/>
                <a:latin typeface="Times New Roman" panose="02020603050405020304" pitchFamily="18" charset="0"/>
                <a:ea typeface="Calibri" panose="020F0502020204030204" pitchFamily="34" charset="0"/>
              </a:rPr>
              <a:t> ra </a:t>
            </a:r>
            <a:r>
              <a:rPr lang="en-US" sz="1800" err="1">
                <a:effectLst/>
                <a:latin typeface="Times New Roman" panose="02020603050405020304" pitchFamily="18" charset="0"/>
                <a:ea typeface="Calibri" panose="020F0502020204030204" pitchFamily="34" charset="0"/>
              </a:rPr>
              <a:t>ký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tự</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sai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sót</a:t>
            </a:r>
            <a:r>
              <a:rPr lang="en-US" sz="1800">
                <a:effectLst/>
                <a:latin typeface="Times New Roman" panose="02020603050405020304" pitchFamily="18" charset="0"/>
                <a:ea typeface="Calibri" panose="020F0502020204030204" pitchFamily="34" charset="0"/>
              </a:rPr>
              <a:t>. </a:t>
            </a:r>
          </a:p>
          <a:p>
            <a:endParaRPr lang="en-US" sz="1800">
              <a:effectLst/>
              <a:latin typeface="Times New Roman" panose="02020603050405020304" pitchFamily="18" charset="0"/>
              <a:ea typeface="Calibri" panose="020F0502020204030204" pitchFamily="34" charset="0"/>
            </a:endParaRPr>
          </a:p>
          <a:p>
            <a:r>
              <a:rPr lang="en-US" sz="1800" err="1">
                <a:effectLst/>
                <a:latin typeface="Times New Roman" panose="02020603050405020304" pitchFamily="18" charset="0"/>
                <a:ea typeface="Calibri" panose="020F0502020204030204" pitchFamily="34" charset="0"/>
              </a:rPr>
              <a:t>Ví</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dụ</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như</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tự</a:t>
            </a:r>
            <a:r>
              <a:rPr lang="en-US" sz="1800">
                <a:effectLst/>
                <a:latin typeface="Times New Roman" panose="02020603050405020304" pitchFamily="18" charset="0"/>
                <a:ea typeface="Calibri" panose="020F0502020204030204" pitchFamily="34" charset="0"/>
              </a:rPr>
              <a:t> “O” </a:t>
            </a:r>
            <a:r>
              <a:rPr lang="en-US" sz="1800" err="1">
                <a:effectLst/>
                <a:latin typeface="Times New Roman" panose="02020603050405020304" pitchFamily="18" charset="0"/>
                <a:ea typeface="Calibri" panose="020F0502020204030204" pitchFamily="34" charset="0"/>
              </a:rPr>
              <a:t>và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tự</a:t>
            </a:r>
            <a:r>
              <a:rPr lang="en-US" sz="1800">
                <a:effectLst/>
                <a:latin typeface="Times New Roman" panose="02020603050405020304" pitchFamily="18" charset="0"/>
                <a:ea typeface="Calibri" panose="020F0502020204030204" pitchFamily="34" charset="0"/>
              </a:rPr>
              <a:t> “0” </a:t>
            </a:r>
            <a:r>
              <a:rPr lang="en-US" sz="1800" err="1">
                <a:effectLst/>
                <a:latin typeface="Times New Roman" panose="02020603050405020304" pitchFamily="18" charset="0"/>
                <a:ea typeface="Calibri" panose="020F0502020204030204" pitchFamily="34" charset="0"/>
              </a:rPr>
              <a:t>gần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như</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không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phân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biệt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đặc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biệt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sự</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liên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tới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nét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chữ</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tay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con </a:t>
            </a:r>
            <a:r>
              <a:rPr lang="en-US" sz="1800" err="1">
                <a:effectLst/>
                <a:latin typeface="Times New Roman" panose="02020603050405020304" pitchFamily="18" charset="0"/>
                <a:ea typeface="Calibri" panose="020F0502020204030204" pitchFamily="34" charset="0"/>
              </a:rPr>
              <a:t>người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lí</a:t>
            </a:r>
            <a:r>
              <a:rPr lang="en-US" sz="1800">
                <a:effectLst/>
                <a:latin typeface="Times New Roman" panose="02020603050405020304" pitchFamily="18" charset="0"/>
                <a:ea typeface="Calibri" panose="020F0502020204030204" pitchFamily="34" charset="0"/>
              </a:rPr>
              <a:t> do </a:t>
            </a:r>
            <a:r>
              <a:rPr lang="en-US" sz="1800" err="1">
                <a:effectLst/>
                <a:latin typeface="Times New Roman" panose="02020603050405020304" pitchFamily="18" charset="0"/>
                <a:ea typeface="Calibri" panose="020F0502020204030204" pitchFamily="34" charset="0"/>
              </a:rPr>
              <a:t>vì</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sao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hầu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hệ</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thống</a:t>
            </a:r>
            <a:r>
              <a:rPr lang="en-US" sz="1800">
                <a:effectLst/>
                <a:latin typeface="Times New Roman" panose="02020603050405020304" pitchFamily="18" charset="0"/>
                <a:ea typeface="Calibri" panose="020F0502020204030204" pitchFamily="34" charset="0"/>
              </a:rPr>
              <a:t> OCR </a:t>
            </a:r>
            <a:r>
              <a:rPr lang="en-US" sz="1800" err="1">
                <a:effectLst/>
                <a:latin typeface="Times New Roman" panose="02020603050405020304" pitchFamily="18" charset="0"/>
                <a:ea typeface="Calibri" panose="020F0502020204030204" pitchFamily="34" charset="0"/>
              </a:rPr>
              <a:t>hiện</a:t>
            </a:r>
            <a:r>
              <a:rPr lang="en-US" sz="1800">
                <a:effectLst/>
                <a:latin typeface="Times New Roman" panose="02020603050405020304" pitchFamily="18" charset="0"/>
                <a:ea typeface="Calibri" panose="020F0502020204030204" pitchFamily="34" charset="0"/>
              </a:rPr>
              <a:t> nay </a:t>
            </a:r>
            <a:r>
              <a:rPr lang="en-US" sz="1800" err="1">
                <a:effectLst/>
                <a:latin typeface="Times New Roman" panose="02020603050405020304" pitchFamily="18" charset="0"/>
                <a:ea typeface="Calibri" panose="020F0502020204030204" pitchFamily="34" charset="0"/>
              </a:rPr>
              <a:t>đều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phải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thực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hiện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Xử</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hậu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kỳ</a:t>
            </a:r>
            <a:r>
              <a:rPr lang="en-US" sz="1800">
                <a:effectLst/>
                <a:latin typeface="Times New Roman" panose="02020603050405020304" pitchFamily="18" charset="0"/>
                <a:ea typeface="Calibri" panose="020F0502020204030204" pitchFamily="34" charset="0"/>
              </a:rPr>
              <a:t>.</a:t>
            </a:r>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17</a:t>
            </a:fld>
            <a:endParaRPr lang="en-GB"/>
          </a:p>
        </p:txBody>
      </p:sp>
    </p:spTree>
    <p:extLst>
      <p:ext uri="{BB962C8B-B14F-4D97-AF65-F5344CB8AC3E}">
        <p14:creationId xmlns:p14="http://schemas.microsoft.com/office/powerpoint/2010/main" val="48337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trích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a:effectLst/>
                <a:latin typeface="Times New Roman" panose="02020603050405020304" pitchFamily="18" charset="0"/>
                <a:ea typeface="Calibri" panose="020F0502020204030204" pitchFamily="34" charset="0"/>
                <a:cs typeface="Times New Roman" panose="02020603050405020304" pitchFamily="18" charset="0"/>
              </a:rPr>
              <a:t> so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sánh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vựng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xóm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xóm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trích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a:effectLst/>
                <a:latin typeface="Times New Roman" panose="02020603050405020304" pitchFamily="18" charset="0"/>
                <a:ea typeface="Calibri" panose="020F0502020204030204" pitchFamily="34" charset="0"/>
                <a:cs typeface="Times New Roman" panose="02020603050405020304" pitchFamily="18" charset="0"/>
              </a:rPr>
              <a:t> “clout – based”,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“cloud – based”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“cloud – based”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phổ</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18</a:t>
            </a:fld>
            <a:endParaRPr lang="en-GB"/>
          </a:p>
        </p:txBody>
      </p:sp>
    </p:spTree>
    <p:extLst>
      <p:ext uri="{BB962C8B-B14F-4D97-AF65-F5344CB8AC3E}">
        <p14:creationId xmlns:p14="http://schemas.microsoft.com/office/powerpoint/2010/main" val="3710197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342900" lvl="0" indent="-342900">
              <a:lnSpc>
                <a:spcPct val="150000"/>
              </a:lnSpc>
              <a:buFont typeface="Calibri" panose="020F0502020204030204" pitchFamily="34" charset="0"/>
              <a:buChar cha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a:effectLst/>
                <a:latin typeface="Times New Roman" panose="02020603050405020304" pitchFamily="18" charset="0"/>
                <a:ea typeface="Calibri" panose="020F0502020204030204" pitchFamily="34" charset="0"/>
                <a:cs typeface="Times New Roman" panose="02020603050405020304" pitchFamily="18" charset="0"/>
              </a:rPr>
              <a:t> train Tesseract – </a:t>
            </a:r>
            <a:r>
              <a:rPr lang="en-US" sz="1800" b="1" u="sng"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jTessBoxEditor</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Calibri" panose="020F0502020204030204" pitchFamily="34" charset="0"/>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File font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chữ</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đào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đuôi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ttf</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800">
                <a:effectLst/>
                <a:latin typeface="Times New Roman" panose="02020603050405020304" pitchFamily="18" charset="0"/>
                <a:ea typeface="Calibri" panose="020F0502020204030204" pitchFamily="34" charset="0"/>
                <a:cs typeface="Times New Roman" panose="02020603050405020304" pitchFamily="18" charset="0"/>
              </a:rPr>
              <a:t>: TimeNewRoman.ttf  </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Calibri" panose="020F0502020204030204" pitchFamily="34" charset="0"/>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File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600KB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a:effectLst/>
                <a:latin typeface="Times New Roman" panose="02020603050405020304" pitchFamily="18" charset="0"/>
                <a:ea typeface="Calibri" panose="020F0502020204030204" pitchFamily="34" charset="0"/>
                <a:cs typeface="Times New Roman" panose="02020603050405020304" pitchFamily="18" charset="0"/>
              </a:rPr>
              <a:t> 1MB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kí</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Calibri" panose="020F0502020204030204" pitchFamily="34" charset="0"/>
              <a:buChar cha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Cài</a:t>
            </a:r>
            <a:r>
              <a:rPr lang="en-US" sz="1800">
                <a:effectLst/>
                <a:latin typeface="Times New Roman" panose="02020603050405020304" pitchFamily="18" charset="0"/>
                <a:ea typeface="Calibri" panose="020F0502020204030204" pitchFamily="34" charset="0"/>
                <a:cs typeface="Times New Roman" panose="02020603050405020304" pitchFamily="18" charset="0"/>
              </a:rPr>
              <a:t> Java Runtime Environment (JRE)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Java.</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20</a:t>
            </a:fld>
            <a:endParaRPr lang="en-GB"/>
          </a:p>
        </p:txBody>
      </p:sp>
    </p:spTree>
    <p:extLst>
      <p:ext uri="{BB962C8B-B14F-4D97-AF65-F5344CB8AC3E}">
        <p14:creationId xmlns:p14="http://schemas.microsoft.com/office/powerpoint/2010/main" val="184029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21</a:t>
            </a:fld>
            <a:endParaRPr lang="en-GB"/>
          </a:p>
        </p:txBody>
      </p:sp>
    </p:spTree>
    <p:extLst>
      <p:ext uri="{BB962C8B-B14F-4D97-AF65-F5344CB8AC3E}">
        <p14:creationId xmlns:p14="http://schemas.microsoft.com/office/powerpoint/2010/main" val="199333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a:effectLst/>
                <a:latin typeface="Times New Roman" panose="02020603050405020304" pitchFamily="18" charset="0"/>
                <a:ea typeface="Calibri" panose="020F0502020204030204" pitchFamily="34" charset="0"/>
                <a:cs typeface="Times New Roman" panose="02020603050405020304" pitchFamily="18" charset="0"/>
              </a:rPr>
              <a:t> font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22</a:t>
            </a:fld>
            <a:endParaRPr lang="en-GB"/>
          </a:p>
        </p:txBody>
      </p:sp>
    </p:spTree>
    <p:extLst>
      <p:ext uri="{BB962C8B-B14F-4D97-AF65-F5344CB8AC3E}">
        <p14:creationId xmlns:p14="http://schemas.microsoft.com/office/powerpoint/2010/main" val="3801460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GB" err="1"/>
              <a:t>Phân</a:t>
            </a:r>
            <a:r>
              <a:rPr lang="en-GB"/>
              <a:t> </a:t>
            </a:r>
            <a:r>
              <a:rPr lang="en-GB" err="1"/>
              <a:t>ngưỡng</a:t>
            </a:r>
            <a:r>
              <a:rPr lang="en-GB"/>
              <a:t> </a:t>
            </a:r>
            <a:r>
              <a:rPr lang="en-GB" err="1"/>
              <a:t>ảnh</a:t>
            </a:r>
            <a:r>
              <a:rPr lang="en-GB"/>
              <a:t> </a:t>
            </a:r>
            <a:r>
              <a:rPr lang="en-GB" err="1"/>
              <a:t>thích</a:t>
            </a:r>
            <a:r>
              <a:rPr lang="en-GB"/>
              <a:t> </a:t>
            </a:r>
            <a:r>
              <a:rPr lang="en-GB" err="1"/>
              <a:t>nghi</a:t>
            </a:r>
            <a:r>
              <a:rPr lang="en-GB"/>
              <a:t>, </a:t>
            </a:r>
            <a:r>
              <a:rPr lang="en-GB" err="1"/>
              <a:t>tính</a:t>
            </a:r>
            <a:r>
              <a:rPr lang="en-GB"/>
              <a:t> </a:t>
            </a:r>
            <a:r>
              <a:rPr lang="en-GB" err="1"/>
              <a:t>giá</a:t>
            </a:r>
            <a:r>
              <a:rPr lang="en-GB"/>
              <a:t> </a:t>
            </a:r>
            <a:r>
              <a:rPr lang="en-GB" err="1"/>
              <a:t>trị</a:t>
            </a:r>
            <a:r>
              <a:rPr lang="en-GB"/>
              <a:t> </a:t>
            </a:r>
            <a:r>
              <a:rPr lang="en-GB" err="1"/>
              <a:t>trung</a:t>
            </a:r>
            <a:r>
              <a:rPr lang="en-GB"/>
              <a:t> </a:t>
            </a:r>
            <a:r>
              <a:rPr lang="en-GB" err="1"/>
              <a:t>binh</a:t>
            </a:r>
            <a:r>
              <a:rPr lang="en-GB"/>
              <a:t> </a:t>
            </a:r>
            <a:r>
              <a:rPr lang="en-GB" err="1"/>
              <a:t>của</a:t>
            </a:r>
            <a:r>
              <a:rPr lang="en-GB"/>
              <a:t> n </a:t>
            </a:r>
            <a:r>
              <a:rPr lang="en-GB" err="1"/>
              <a:t>điểm</a:t>
            </a:r>
            <a:r>
              <a:rPr lang="en-GB"/>
              <a:t> </a:t>
            </a:r>
            <a:r>
              <a:rPr lang="en-GB" err="1"/>
              <a:t>xung</a:t>
            </a:r>
            <a:r>
              <a:rPr lang="en-GB"/>
              <a:t> </a:t>
            </a:r>
            <a:r>
              <a:rPr lang="en-GB" err="1"/>
              <a:t>quanh</a:t>
            </a:r>
            <a:r>
              <a:rPr lang="en-GB"/>
              <a:t> pixel, </a:t>
            </a:r>
            <a:r>
              <a:rPr lang="en-GB" err="1"/>
              <a:t>với</a:t>
            </a:r>
            <a:r>
              <a:rPr lang="en-GB"/>
              <a:t> 1 </a:t>
            </a:r>
            <a:r>
              <a:rPr lang="en-GB" err="1"/>
              <a:t>giá</a:t>
            </a:r>
            <a:r>
              <a:rPr lang="en-GB"/>
              <a:t> </a:t>
            </a:r>
            <a:r>
              <a:rPr lang="en-GB" err="1"/>
              <a:t>trị</a:t>
            </a:r>
            <a:r>
              <a:rPr lang="en-GB"/>
              <a:t> </a:t>
            </a:r>
            <a:r>
              <a:rPr lang="en-GB" err="1"/>
              <a:t>ngưỡng</a:t>
            </a:r>
            <a:r>
              <a:rPr lang="en-GB"/>
              <a:t>, </a:t>
            </a:r>
            <a:r>
              <a:rPr lang="en-GB" err="1"/>
              <a:t>nếu</a:t>
            </a:r>
            <a:r>
              <a:rPr lang="en-GB"/>
              <a:t> </a:t>
            </a:r>
            <a:r>
              <a:rPr lang="en-GB" err="1"/>
              <a:t>lớn</a:t>
            </a:r>
            <a:r>
              <a:rPr lang="en-GB"/>
              <a:t> </a:t>
            </a:r>
            <a:r>
              <a:rPr lang="en-GB" err="1"/>
              <a:t>hơn</a:t>
            </a:r>
            <a:r>
              <a:rPr lang="en-GB"/>
              <a:t> </a:t>
            </a:r>
            <a:r>
              <a:rPr lang="en-GB" err="1"/>
              <a:t>ngưỡng</a:t>
            </a:r>
            <a:r>
              <a:rPr lang="en-GB"/>
              <a:t>, </a:t>
            </a:r>
            <a:r>
              <a:rPr lang="en-GB" err="1"/>
              <a:t>nhỏ</a:t>
            </a:r>
            <a:r>
              <a:rPr lang="en-GB"/>
              <a:t> </a:t>
            </a:r>
            <a:r>
              <a:rPr lang="en-GB" err="1"/>
              <a:t>hơn</a:t>
            </a:r>
            <a:r>
              <a:rPr lang="en-GB"/>
              <a:t> </a:t>
            </a:r>
            <a:r>
              <a:rPr lang="en-GB" err="1"/>
              <a:t>hoặc</a:t>
            </a:r>
            <a:r>
              <a:rPr lang="en-GB"/>
              <a:t> </a:t>
            </a:r>
            <a:r>
              <a:rPr lang="en-GB" err="1"/>
              <a:t>bằng</a:t>
            </a:r>
            <a:r>
              <a:rPr lang="en-GB"/>
              <a:t> </a:t>
            </a:r>
            <a:r>
              <a:rPr lang="en-GB" err="1"/>
              <a:t>ngưỡng</a:t>
            </a:r>
            <a:r>
              <a:rPr lang="en-GB"/>
              <a:t> -&gt; </a:t>
            </a:r>
            <a:r>
              <a:rPr lang="en-GB" err="1"/>
              <a:t>trắng</a:t>
            </a:r>
            <a:r>
              <a:rPr lang="en-GB"/>
              <a:t> </a:t>
            </a:r>
            <a:r>
              <a:rPr lang="en-GB" err="1"/>
              <a:t>và</a:t>
            </a:r>
            <a:r>
              <a:rPr lang="en-GB"/>
              <a:t> </a:t>
            </a:r>
            <a:r>
              <a:rPr lang="en-GB" err="1"/>
              <a:t>đen</a:t>
            </a:r>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27</a:t>
            </a:fld>
            <a:endParaRPr lang="en-GB"/>
          </a:p>
        </p:txBody>
      </p:sp>
    </p:spTree>
    <p:extLst>
      <p:ext uri="{BB962C8B-B14F-4D97-AF65-F5344CB8AC3E}">
        <p14:creationId xmlns:p14="http://schemas.microsoft.com/office/powerpoint/2010/main" val="3706758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err="1">
                <a:effectLst/>
                <a:latin typeface="Times New Roman" panose="02020603050405020304" pitchFamily="18" charset="0"/>
                <a:ea typeface="Calibri" panose="020F0502020204030204" pitchFamily="34" charset="0"/>
              </a:rPr>
              <a:t>Ngày</a:t>
            </a:r>
            <a:r>
              <a:rPr lang="en-US" sz="1800">
                <a:effectLst/>
                <a:latin typeface="Times New Roman" panose="02020603050405020304" pitchFamily="18" charset="0"/>
                <a:ea typeface="Calibri" panose="020F0502020204030204" pitchFamily="34" charset="0"/>
              </a:rPr>
              <a:t> nay, </a:t>
            </a:r>
            <a:r>
              <a:rPr lang="en-US" sz="1800" err="1">
                <a:effectLst/>
                <a:latin typeface="Times New Roman" panose="02020603050405020304" pitchFamily="18" charset="0"/>
                <a:ea typeface="Calibri" panose="020F0502020204030204" pitchFamily="34" charset="0"/>
              </a:rPr>
              <a:t>nhu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cầu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về</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việc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lấy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văn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bản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từ</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ảnh</a:t>
            </a:r>
            <a:r>
              <a:rPr lang="en-US" sz="1800">
                <a:effectLst/>
                <a:latin typeface="Times New Roman" panose="02020603050405020304" pitchFamily="18" charset="0"/>
                <a:ea typeface="Calibri" panose="020F0502020204030204" pitchFamily="34" charset="0"/>
              </a:rPr>
              <a:t> sang text </a:t>
            </a:r>
            <a:r>
              <a:rPr lang="en-US" sz="1800" err="1">
                <a:effectLst/>
                <a:latin typeface="Times New Roman" panose="02020603050405020304" pitchFamily="18" charset="0"/>
                <a:ea typeface="Calibri" panose="020F0502020204030204" pitchFamily="34" charset="0"/>
              </a:rPr>
              <a:t>rất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trọng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lưu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trữ</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chỉnh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sửa</a:t>
            </a:r>
            <a:r>
              <a:rPr lang="en-US" sz="1800">
                <a:effectLst/>
                <a:latin typeface="Times New Roman" panose="02020603050405020304" pitchFamily="18" charset="0"/>
                <a:ea typeface="Calibri" panose="020F0502020204030204" pitchFamily="34" charset="0"/>
              </a:rPr>
              <a:t>, …. -&gt; </a:t>
            </a:r>
            <a:r>
              <a:rPr lang="en-US" sz="1800" err="1">
                <a:effectLst/>
                <a:latin typeface="Times New Roman" panose="02020603050405020304" pitchFamily="18" charset="0"/>
                <a:ea typeface="Calibri" panose="020F0502020204030204" pitchFamily="34" charset="0"/>
              </a:rPr>
              <a:t>Nhận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dạng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kí</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tự</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quang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học</a:t>
            </a:r>
            <a:r>
              <a:rPr lang="en-US" sz="1800">
                <a:effectLst/>
                <a:latin typeface="Times New Roman" panose="02020603050405020304" pitchFamily="18" charset="0"/>
                <a:ea typeface="Calibri" panose="020F0502020204030204" pitchFamily="34" charset="0"/>
              </a:rPr>
              <a:t> OCR Optical Character Recognition </a:t>
            </a:r>
            <a:r>
              <a:rPr lang="en-US" sz="1800" err="1">
                <a:effectLst/>
                <a:latin typeface="Times New Roman" panose="02020603050405020304" pitchFamily="18" charset="0"/>
                <a:ea typeface="Calibri" panose="020F0502020204030204" pitchFamily="34" charset="0"/>
              </a:rPr>
              <a:t>rất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cần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thiết</a:t>
            </a:r>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4</a:t>
            </a:fld>
            <a:endParaRPr lang="en-GB"/>
          </a:p>
        </p:txBody>
      </p:sp>
    </p:spTree>
    <p:extLst>
      <p:ext uri="{BB962C8B-B14F-4D97-AF65-F5344CB8AC3E}">
        <p14:creationId xmlns:p14="http://schemas.microsoft.com/office/powerpoint/2010/main" val="4293205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28</a:t>
            </a:fld>
            <a:endParaRPr lang="en-GB"/>
          </a:p>
        </p:txBody>
      </p:sp>
    </p:spTree>
    <p:extLst>
      <p:ext uri="{BB962C8B-B14F-4D97-AF65-F5344CB8AC3E}">
        <p14:creationId xmlns:p14="http://schemas.microsoft.com/office/powerpoint/2010/main" val="2805961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GB"/>
              <a:t>Giao </a:t>
            </a:r>
            <a:r>
              <a:rPr lang="en-GB" err="1"/>
              <a:t>diện</a:t>
            </a:r>
            <a:r>
              <a:rPr lang="en-GB"/>
              <a:t> </a:t>
            </a:r>
            <a:r>
              <a:rPr lang="en-GB" err="1"/>
              <a:t>mở</a:t>
            </a:r>
            <a:r>
              <a:rPr lang="en-GB"/>
              <a:t> </a:t>
            </a:r>
            <a:r>
              <a:rPr lang="en-GB" err="1"/>
              <a:t>đầu</a:t>
            </a:r>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34</a:t>
            </a:fld>
            <a:endParaRPr lang="en-GB"/>
          </a:p>
        </p:txBody>
      </p:sp>
    </p:spTree>
    <p:extLst>
      <p:ext uri="{BB962C8B-B14F-4D97-AF65-F5344CB8AC3E}">
        <p14:creationId xmlns:p14="http://schemas.microsoft.com/office/powerpoint/2010/main" val="306827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err="1">
                <a:effectLst/>
                <a:latin typeface="Times New Roman" panose="02020603050405020304" pitchFamily="18" charset="0"/>
                <a:ea typeface="Calibri" panose="020F0502020204030204" pitchFamily="34" charset="0"/>
              </a:rPr>
              <a:t>là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một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công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nghệ</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giúp</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chuyển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đổi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ảnh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chữ</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tay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hoặc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đánh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máy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thành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tự</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hoá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trong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máy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a:t>
            </a:r>
          </a:p>
          <a:p>
            <a:r>
              <a:rPr lang="en-US" sz="1800" err="1">
                <a:effectLst/>
                <a:latin typeface="Times New Roman" panose="02020603050405020304" pitchFamily="18" charset="0"/>
                <a:ea typeface="Calibri" panose="020F0502020204030204" pitchFamily="34" charset="0"/>
              </a:rPr>
              <a:t>Giả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sử</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chúng</a:t>
            </a:r>
            <a:r>
              <a:rPr lang="en-US" sz="1800">
                <a:effectLst/>
                <a:latin typeface="Times New Roman" panose="02020603050405020304" pitchFamily="18" charset="0"/>
                <a:ea typeface="Calibri" panose="020F0502020204030204" pitchFamily="34" charset="0"/>
              </a:rPr>
              <a:t> ta </a:t>
            </a:r>
            <a:r>
              <a:rPr lang="en-US" sz="1800" err="1">
                <a:effectLst/>
                <a:latin typeface="Times New Roman" panose="02020603050405020304" pitchFamily="18" charset="0"/>
                <a:ea typeface="Calibri" panose="020F0502020204030204" pitchFamily="34" charset="0"/>
              </a:rPr>
              <a:t>cần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chỉnh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sửa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một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số</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tài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liệu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giấy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như</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bài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trên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tạp</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chí</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tờ</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rơi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hoặc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một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tập</a:t>
            </a:r>
            <a:r>
              <a:rPr lang="en-US" sz="1800">
                <a:effectLst/>
                <a:latin typeface="Times New Roman" panose="02020603050405020304" pitchFamily="18" charset="0"/>
                <a:ea typeface="Calibri" panose="020F0502020204030204" pitchFamily="34" charset="0"/>
              </a:rPr>
              <a:t> tin PDF </a:t>
            </a:r>
            <a:r>
              <a:rPr lang="en-US" sz="1800" err="1">
                <a:effectLst/>
                <a:latin typeface="Times New Roman" panose="02020603050405020304" pitchFamily="18" charset="0"/>
                <a:ea typeface="Calibri" panose="020F0502020204030204" pitchFamily="34" charset="0"/>
              </a:rPr>
              <a:t>hình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ảnh</a:t>
            </a:r>
            <a:r>
              <a:rPr lang="en-US" sz="1800">
                <a:effectLst/>
                <a:latin typeface="Times New Roman" panose="02020603050405020304" pitchFamily="18" charset="0"/>
                <a:ea typeface="Calibri" panose="020F0502020204030204" pitchFamily="34" charset="0"/>
              </a:rPr>
              <a:t>. </a:t>
            </a:r>
          </a:p>
          <a:p>
            <a:r>
              <a:rPr lang="en-US" sz="1800" err="1">
                <a:effectLst/>
                <a:latin typeface="Times New Roman" panose="02020603050405020304" pitchFamily="18" charset="0"/>
                <a:ea typeface="Calibri" panose="020F0502020204030204" pitchFamily="34" charset="0"/>
              </a:rPr>
              <a:t>Rõ</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ràng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chúng</a:t>
            </a:r>
            <a:r>
              <a:rPr lang="en-US" sz="1800">
                <a:effectLst/>
                <a:latin typeface="Times New Roman" panose="02020603050405020304" pitchFamily="18" charset="0"/>
                <a:ea typeface="Calibri" panose="020F0502020204030204" pitchFamily="34" charset="0"/>
              </a:rPr>
              <a:t> ta </a:t>
            </a:r>
            <a:r>
              <a:rPr lang="en-US" sz="1800" err="1">
                <a:effectLst/>
                <a:latin typeface="Times New Roman" panose="02020603050405020304" pitchFamily="18" charset="0"/>
                <a:ea typeface="Calibri" panose="020F0502020204030204" pitchFamily="34" charset="0"/>
              </a:rPr>
              <a:t>không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sử</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dụng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một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máy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quét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chuyển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tài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liệu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này</a:t>
            </a:r>
            <a:r>
              <a:rPr lang="en-US" sz="1800">
                <a:effectLst/>
                <a:latin typeface="Times New Roman" panose="02020603050405020304" pitchFamily="18" charset="0"/>
                <a:ea typeface="Calibri" panose="020F0502020204030204" pitchFamily="34" charset="0"/>
              </a:rPr>
              <a:t> </a:t>
            </a:r>
          </a:p>
          <a:p>
            <a:r>
              <a:rPr lang="en-US" sz="1800" err="1">
                <a:effectLst/>
                <a:latin typeface="Times New Roman" panose="02020603050405020304" pitchFamily="18" charset="0"/>
                <a:ea typeface="Calibri" panose="020F0502020204030204" pitchFamily="34" charset="0"/>
              </a:rPr>
              <a:t>thành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tập</a:t>
            </a:r>
            <a:r>
              <a:rPr lang="en-US" sz="1800">
                <a:effectLst/>
                <a:latin typeface="Times New Roman" panose="02020603050405020304" pitchFamily="18" charset="0"/>
                <a:ea typeface="Calibri" panose="020F0502020204030204" pitchFamily="34" charset="0"/>
              </a:rPr>
              <a:t> tin </a:t>
            </a:r>
            <a:r>
              <a:rPr lang="en-US" sz="1800" err="1">
                <a:effectLst/>
                <a:latin typeface="Times New Roman" panose="02020603050405020304" pitchFamily="18" charset="0"/>
                <a:ea typeface="Calibri" panose="020F0502020204030204" pitchFamily="34" charset="0"/>
              </a:rPr>
              <a:t>văn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bản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chỉnh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sửa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ví</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dụ</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như</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soạn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thảo</a:t>
            </a:r>
            <a:r>
              <a:rPr lang="en-US" sz="1800">
                <a:effectLst/>
                <a:latin typeface="Times New Roman" panose="02020603050405020304" pitchFamily="18" charset="0"/>
                <a:ea typeface="Calibri" panose="020F0502020204030204" pitchFamily="34" charset="0"/>
              </a:rPr>
              <a:t> Microsoft Word)</a:t>
            </a:r>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5</a:t>
            </a:fld>
            <a:endParaRPr lang="en-GB"/>
          </a:p>
        </p:txBody>
      </p:sp>
    </p:spTree>
    <p:extLst>
      <p:ext uri="{BB962C8B-B14F-4D97-AF65-F5344CB8AC3E}">
        <p14:creationId xmlns:p14="http://schemas.microsoft.com/office/powerpoint/2010/main" val="1764007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err="1">
                <a:effectLst/>
                <a:latin typeface="Times New Roman" panose="02020603050405020304" pitchFamily="18" charset="0"/>
                <a:ea typeface="Calibri" panose="020F0502020204030204" pitchFamily="34" charset="0"/>
              </a:rPr>
              <a:t>Vì</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vậy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nhóm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chúng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em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thống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xây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dựng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hệ</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thống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xử</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ảnh</a:t>
            </a:r>
            <a:endParaRPr lang="en-US" sz="1800">
              <a:effectLst/>
              <a:latin typeface="Times New Roman" panose="02020603050405020304" pitchFamily="18" charset="0"/>
              <a:ea typeface="Calibri" panose="020F0502020204030204" pitchFamily="34" charset="0"/>
            </a:endParaRPr>
          </a:p>
          <a:p>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ứng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dụng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học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sâu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nhằm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nhận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diện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chữ</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trong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ảnh</a:t>
            </a:r>
            <a:r>
              <a:rPr lang="en-US" sz="1800">
                <a:effectLst/>
                <a:latin typeface="Times New Roman" panose="02020603050405020304" pitchFamily="18" charset="0"/>
                <a:ea typeface="Calibri" panose="020F0502020204030204" pitchFamily="34" charset="0"/>
              </a:rPr>
              <a:t> do </a:t>
            </a:r>
          </a:p>
          <a:p>
            <a:r>
              <a:rPr lang="en-US" sz="1800" err="1">
                <a:effectLst/>
                <a:latin typeface="Times New Roman" panose="02020603050405020304" pitchFamily="18" charset="0"/>
                <a:ea typeface="Calibri" panose="020F0502020204030204" pitchFamily="34" charset="0"/>
              </a:rPr>
              <a:t>người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dùng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cung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cấp</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từ</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cung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cấp</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người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dùng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văn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bản</a:t>
            </a:r>
            <a:endParaRPr lang="en-US" sz="1800">
              <a:effectLst/>
              <a:latin typeface="Times New Roman" panose="02020603050405020304" pitchFamily="18" charset="0"/>
              <a:ea typeface="Calibri" panose="020F0502020204030204" pitchFamily="34" charset="0"/>
            </a:endParaRPr>
          </a:p>
          <a:p>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chỉnh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sửa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thậm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chí</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dịch</a:t>
            </a:r>
            <a:r>
              <a:rPr lang="en-US" sz="1800">
                <a:effectLst/>
                <a:latin typeface="Times New Roman" panose="02020603050405020304" pitchFamily="18" charset="0"/>
                <a:ea typeface="Calibri" panose="020F0502020204030204" pitchFamily="34" charset="0"/>
              </a:rPr>
              <a:t> sang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ngôn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ngữ</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nếu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người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dùng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cầu</a:t>
            </a:r>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6</a:t>
            </a:fld>
            <a:endParaRPr lang="en-GB"/>
          </a:p>
        </p:txBody>
      </p:sp>
    </p:spTree>
    <p:extLst>
      <p:ext uri="{BB962C8B-B14F-4D97-AF65-F5344CB8AC3E}">
        <p14:creationId xmlns:p14="http://schemas.microsoft.com/office/powerpoint/2010/main" val="416945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err="1">
                <a:effectLst/>
                <a:latin typeface="Times New Roman" panose="02020603050405020304" pitchFamily="18" charset="0"/>
                <a:ea typeface="Calibri" panose="020F0502020204030204" pitchFamily="34" charset="0"/>
              </a:rPr>
              <a:t>Nhận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dạng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tự</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quang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học</a:t>
            </a:r>
            <a:r>
              <a:rPr lang="en-US" sz="1800">
                <a:effectLst/>
                <a:latin typeface="Times New Roman" panose="02020603050405020304" pitchFamily="18" charset="0"/>
                <a:ea typeface="Calibri" panose="020F0502020204030204" pitchFamily="34" charset="0"/>
              </a:rPr>
              <a:t> (Optical Character Recognition</a:t>
            </a:r>
          </a:p>
          <a:p>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trích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xuất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chuyển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đổi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hình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ảnh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văn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bản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dạng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tay</a:t>
            </a:r>
            <a:endParaRPr lang="en-US" sz="1800">
              <a:effectLst/>
              <a:latin typeface="Times New Roman" panose="02020603050405020304" pitchFamily="18" charset="0"/>
              <a:ea typeface="Calibri" panose="020F0502020204030204" pitchFamily="34" charset="0"/>
            </a:endParaRPr>
          </a:p>
          <a:p>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hoặc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đánh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máy</a:t>
            </a:r>
            <a:r>
              <a:rPr lang="en-US" sz="1800">
                <a:effectLst/>
                <a:latin typeface="Times New Roman" panose="02020603050405020304" pitchFamily="18" charset="0"/>
                <a:ea typeface="Calibri" panose="020F0502020204030204" pitchFamily="34" charset="0"/>
              </a:rPr>
              <a:t>, </a:t>
            </a:r>
          </a:p>
          <a:p>
            <a:r>
              <a:rPr lang="en-US" sz="1800">
                <a:effectLst/>
                <a:latin typeface="Times New Roman" panose="02020603050405020304" pitchFamily="18" charset="0"/>
                <a:ea typeface="Calibri" panose="020F0502020204030204" pitchFamily="34" charset="0"/>
              </a:rPr>
              <a:t>các video </a:t>
            </a:r>
            <a:r>
              <a:rPr lang="en-US" sz="1800" err="1">
                <a:effectLst/>
                <a:latin typeface="Times New Roman" panose="02020603050405020304" pitchFamily="18" charset="0"/>
                <a:ea typeface="Calibri" panose="020F0502020204030204" pitchFamily="34" charset="0"/>
              </a:rPr>
              <a:t>cũng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như</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tài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liệu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dưới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dạng</a:t>
            </a:r>
            <a:r>
              <a:rPr lang="en-US" sz="1800">
                <a:effectLst/>
                <a:latin typeface="Times New Roman" panose="02020603050405020304" pitchFamily="18" charset="0"/>
                <a:ea typeface="Calibri" panose="020F0502020204030204" pitchFamily="34" charset="0"/>
              </a:rPr>
              <a:t> PDF sang</a:t>
            </a:r>
          </a:p>
          <a:p>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định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dạng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ký</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tự</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hoá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bởi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máy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chỉnh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sửa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a:effectLst/>
                <a:latin typeface="Times New Roman" panose="02020603050405020304" pitchFamily="18" charset="0"/>
                <a:ea typeface="Calibri" panose="020F0502020204030204" pitchFamily="34" charset="0"/>
                <a:cs typeface="Times New Roman" panose="02020603050405020304" pitchFamily="18" charset="0"/>
              </a:rPr>
              <a:t> OCR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loạt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mang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cộng</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8</a:t>
            </a:fld>
            <a:endParaRPr lang="en-GB"/>
          </a:p>
        </p:txBody>
      </p:sp>
    </p:spTree>
    <p:extLst>
      <p:ext uri="{BB962C8B-B14F-4D97-AF65-F5344CB8AC3E}">
        <p14:creationId xmlns:p14="http://schemas.microsoft.com/office/powerpoint/2010/main" val="139106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err="1">
                <a:effectLst/>
                <a:latin typeface="Times New Roman" panose="02020603050405020304" pitchFamily="18" charset="0"/>
                <a:ea typeface="Calibri" panose="020F0502020204030204" pitchFamily="34" charset="0"/>
              </a:rPr>
              <a:t>Thông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thường</a:t>
            </a:r>
            <a:r>
              <a:rPr lang="en-US" sz="1800">
                <a:effectLst/>
                <a:latin typeface="Times New Roman" panose="02020603050405020304" pitchFamily="18" charset="0"/>
                <a:ea typeface="Calibri" panose="020F0502020204030204" pitchFamily="34" charset="0"/>
              </a:rPr>
              <a:t>, OCR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chia </a:t>
            </a:r>
            <a:r>
              <a:rPr lang="en-US" sz="1800" err="1">
                <a:effectLst/>
                <a:latin typeface="Times New Roman" panose="02020603050405020304" pitchFamily="18" charset="0"/>
                <a:ea typeface="Calibri" panose="020F0502020204030204" pitchFamily="34" charset="0"/>
              </a:rPr>
              <a:t>thành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hai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loại</a:t>
            </a:r>
            <a:r>
              <a:rPr lang="en-US" sz="1800">
                <a:effectLst/>
                <a:latin typeface="Times New Roman" panose="02020603050405020304" pitchFamily="18" charset="0"/>
                <a:ea typeface="Calibri" panose="020F0502020204030204" pitchFamily="34" charset="0"/>
              </a:rPr>
              <a:t> – OCR </a:t>
            </a:r>
            <a:r>
              <a:rPr lang="en-US" sz="1800" err="1">
                <a:effectLst/>
                <a:latin typeface="Times New Roman" panose="02020603050405020304" pitchFamily="18" charset="0"/>
                <a:ea typeface="Calibri" panose="020F0502020204030204" pitchFamily="34" charset="0"/>
              </a:rPr>
              <a:t>truyền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thống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và</a:t>
            </a:r>
            <a:r>
              <a:rPr lang="en-US" sz="1800">
                <a:effectLst/>
                <a:latin typeface="Times New Roman" panose="02020603050405020304" pitchFamily="18" charset="0"/>
                <a:ea typeface="Calibri" panose="020F0502020204030204" pitchFamily="34" charset="0"/>
              </a:rPr>
              <a:t> OCR </a:t>
            </a:r>
            <a:r>
              <a:rPr lang="en-US" sz="1800" err="1">
                <a:effectLst/>
                <a:latin typeface="Times New Roman" panose="02020603050405020304" pitchFamily="18" charset="0"/>
                <a:ea typeface="Calibri" panose="020F0502020204030204" pitchFamily="34" charset="0"/>
              </a:rPr>
              <a:t>viết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tay</a:t>
            </a:r>
            <a:r>
              <a:rPr lang="en-US" sz="1800">
                <a:effectLst/>
                <a:latin typeface="Times New Roman" panose="02020603050405020304" pitchFamily="18" charset="0"/>
                <a:ea typeface="Calibri" panose="020F0502020204030204" pitchFamily="34" charset="0"/>
              </a:rPr>
              <a:t>. </a:t>
            </a:r>
          </a:p>
          <a:p>
            <a:r>
              <a:rPr lang="en-US" sz="1800">
                <a:effectLst/>
                <a:latin typeface="Times New Roman" panose="02020603050405020304" pitchFamily="18" charset="0"/>
                <a:ea typeface="Calibri" panose="020F0502020204030204" pitchFamily="34" charset="0"/>
              </a:rPr>
              <a:t>OCR </a:t>
            </a:r>
            <a:r>
              <a:rPr lang="en-US" sz="1800" err="1">
                <a:effectLst/>
                <a:latin typeface="Times New Roman" panose="02020603050405020304" pitchFamily="18" charset="0"/>
                <a:ea typeface="Calibri" panose="020F0502020204030204" pitchFamily="34" charset="0"/>
              </a:rPr>
              <a:t>truyền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thống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xem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xét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việc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trích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xuất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văn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bản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từ</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kiểu</a:t>
            </a:r>
            <a:r>
              <a:rPr lang="en-US" sz="1800">
                <a:effectLst/>
                <a:latin typeface="Times New Roman" panose="02020603050405020304" pitchFamily="18" charset="0"/>
                <a:ea typeface="Calibri" panose="020F0502020204030204" pitchFamily="34" charset="0"/>
              </a:rPr>
              <a:t> font</a:t>
            </a:r>
          </a:p>
          <a:p>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chữ</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quen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thuộc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mà</a:t>
            </a:r>
            <a:r>
              <a:rPr lang="en-US" sz="1800">
                <a:effectLst/>
                <a:latin typeface="Times New Roman" panose="02020603050405020304" pitchFamily="18" charset="0"/>
                <a:ea typeface="Calibri" panose="020F0502020204030204" pitchFamily="34" charset="0"/>
              </a:rPr>
              <a:t> OCR </a:t>
            </a:r>
            <a:r>
              <a:rPr lang="en-US" sz="1800" err="1">
                <a:effectLst/>
                <a:latin typeface="Times New Roman" panose="02020603050405020304" pitchFamily="18" charset="0"/>
                <a:ea typeface="Calibri" panose="020F0502020204030204" pitchFamily="34" charset="0"/>
              </a:rPr>
              <a:t>đã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đào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tạo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trước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đó</a:t>
            </a:r>
            <a:r>
              <a:rPr lang="en-US" sz="1800">
                <a:effectLst/>
                <a:latin typeface="Times New Roman" panose="02020603050405020304" pitchFamily="18" charset="0"/>
                <a:ea typeface="Calibri" panose="020F0502020204030204" pitchFamily="34" charset="0"/>
              </a:rPr>
              <a:t>. </a:t>
            </a:r>
          </a:p>
          <a:p>
            <a:r>
              <a:rPr lang="en-US" sz="1800" err="1">
                <a:effectLst/>
                <a:latin typeface="Times New Roman" panose="02020603050405020304" pitchFamily="18" charset="0"/>
                <a:ea typeface="Calibri" panose="020F0502020204030204" pitchFamily="34" charset="0"/>
              </a:rPr>
              <a:t>Mặt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chữ</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tay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đối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với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mỗi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nhân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sự</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biệt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rõ</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rệt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rất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dạng</a:t>
            </a:r>
            <a:endParaRPr lang="en-US" sz="1800">
              <a:effectLst/>
              <a:latin typeface="Times New Roman" panose="02020603050405020304" pitchFamily="18" charset="0"/>
              <a:ea typeface="Calibri" panose="020F0502020204030204" pitchFamily="34" charset="0"/>
            </a:endParaRPr>
          </a:p>
          <a:p>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khiến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ngay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cả</a:t>
            </a:r>
            <a:r>
              <a:rPr lang="en-US" sz="1800">
                <a:effectLst/>
                <a:latin typeface="Times New Roman" panose="02020603050405020304" pitchFamily="18" charset="0"/>
                <a:ea typeface="Calibri" panose="020F0502020204030204" pitchFamily="34" charset="0"/>
              </a:rPr>
              <a:t> AI </a:t>
            </a:r>
            <a:r>
              <a:rPr lang="en-US" sz="1800" err="1">
                <a:effectLst/>
                <a:latin typeface="Times New Roman" panose="02020603050405020304" pitchFamily="18" charset="0"/>
                <a:ea typeface="Calibri" panose="020F0502020204030204" pitchFamily="34" charset="0"/>
              </a:rPr>
              <a:t>cũng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hoá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hơn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rất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nhiều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nên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từ</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loại</a:t>
            </a:r>
            <a:r>
              <a:rPr lang="en-US" sz="1800">
                <a:effectLst/>
                <a:latin typeface="Times New Roman" panose="02020603050405020304" pitchFamily="18" charset="0"/>
                <a:ea typeface="Calibri" panose="020F0502020204030204" pitchFamily="34" charset="0"/>
              </a:rPr>
              <a:t> OCR </a:t>
            </a:r>
            <a:r>
              <a:rPr lang="en-US" sz="1800" err="1">
                <a:effectLst/>
                <a:latin typeface="Times New Roman" panose="02020603050405020304" pitchFamily="18" charset="0"/>
                <a:ea typeface="Calibri" panose="020F0502020204030204" pitchFamily="34" charset="0"/>
              </a:rPr>
              <a:t>viết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tay</a:t>
            </a:r>
            <a:r>
              <a:rPr lang="en-US" sz="1800">
                <a:effectLst/>
                <a:latin typeface="Times New Roman" panose="02020603050405020304" pitchFamily="18" charset="0"/>
                <a:ea typeface="Calibri" panose="020F0502020204030204" pitchFamily="34" charset="0"/>
              </a:rPr>
              <a:t>.</a:t>
            </a:r>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9</a:t>
            </a:fld>
            <a:endParaRPr lang="en-GB"/>
          </a:p>
        </p:txBody>
      </p:sp>
    </p:spTree>
    <p:extLst>
      <p:ext uri="{BB962C8B-B14F-4D97-AF65-F5344CB8AC3E}">
        <p14:creationId xmlns:p14="http://schemas.microsoft.com/office/powerpoint/2010/main" val="3380528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GB"/>
              <a:t>Qua </a:t>
            </a:r>
            <a:r>
              <a:rPr lang="en-GB" err="1"/>
              <a:t>trình</a:t>
            </a:r>
            <a:r>
              <a:rPr lang="en-GB"/>
              <a:t> </a:t>
            </a:r>
            <a:r>
              <a:rPr lang="en-GB" err="1"/>
              <a:t>tiền</a:t>
            </a:r>
            <a:r>
              <a:rPr lang="en-GB"/>
              <a:t> </a:t>
            </a:r>
            <a:r>
              <a:rPr lang="en-GB" err="1"/>
              <a:t>xử</a:t>
            </a:r>
            <a:r>
              <a:rPr lang="en-GB"/>
              <a:t> </a:t>
            </a:r>
            <a:r>
              <a:rPr lang="en-GB" err="1"/>
              <a:t>lý</a:t>
            </a:r>
            <a:r>
              <a:rPr lang="en-GB"/>
              <a:t> </a:t>
            </a:r>
            <a:r>
              <a:rPr lang="en-GB" err="1"/>
              <a:t>sẽ</a:t>
            </a:r>
            <a:r>
              <a:rPr lang="en-GB"/>
              <a:t> cố </a:t>
            </a:r>
            <a:r>
              <a:rPr lang="en-GB" err="1"/>
              <a:t>định</a:t>
            </a:r>
            <a:r>
              <a:rPr lang="en-GB"/>
              <a:t> </a:t>
            </a:r>
            <a:r>
              <a:rPr lang="en-GB" err="1"/>
              <a:t>ra</a:t>
            </a:r>
            <a:r>
              <a:rPr lang="en-GB"/>
              <a:t> 2 </a:t>
            </a:r>
            <a:r>
              <a:rPr lang="en-GB" err="1"/>
              <a:t>phần</a:t>
            </a:r>
            <a:r>
              <a:rPr lang="en-GB"/>
              <a:t> </a:t>
            </a:r>
            <a:r>
              <a:rPr lang="en-GB" err="1"/>
              <a:t>vùng</a:t>
            </a:r>
            <a:r>
              <a:rPr lang="en-GB"/>
              <a:t> </a:t>
            </a:r>
            <a:r>
              <a:rPr lang="en-GB" err="1"/>
              <a:t>trắng</a:t>
            </a:r>
            <a:r>
              <a:rPr lang="en-GB"/>
              <a:t> </a:t>
            </a:r>
            <a:r>
              <a:rPr lang="en-GB" err="1"/>
              <a:t>và</a:t>
            </a:r>
            <a:r>
              <a:rPr lang="en-GB"/>
              <a:t> </a:t>
            </a:r>
            <a:r>
              <a:rPr lang="en-GB" err="1"/>
              <a:t>vùng</a:t>
            </a:r>
            <a:r>
              <a:rPr lang="en-GB"/>
              <a:t> </a:t>
            </a:r>
            <a:r>
              <a:rPr lang="en-GB" err="1"/>
              <a:t>tối</a:t>
            </a:r>
            <a:r>
              <a:rPr lang="en-GB"/>
              <a:t>, </a:t>
            </a:r>
            <a:r>
              <a:rPr lang="en-GB" err="1"/>
              <a:t>trong</a:t>
            </a:r>
            <a:r>
              <a:rPr lang="en-GB"/>
              <a:t> </a:t>
            </a:r>
            <a:r>
              <a:rPr lang="en-GB" err="1"/>
              <a:t>đó</a:t>
            </a:r>
            <a:r>
              <a:rPr lang="en-GB"/>
              <a:t> </a:t>
            </a:r>
            <a:r>
              <a:rPr lang="en-GB" err="1"/>
              <a:t>vùng</a:t>
            </a:r>
            <a:r>
              <a:rPr lang="en-GB"/>
              <a:t> </a:t>
            </a:r>
            <a:r>
              <a:rPr lang="en-GB" err="1"/>
              <a:t>trắng</a:t>
            </a:r>
            <a:r>
              <a:rPr lang="en-GB"/>
              <a:t> </a:t>
            </a:r>
            <a:r>
              <a:rPr lang="en-GB" err="1"/>
              <a:t>là</a:t>
            </a:r>
            <a:r>
              <a:rPr lang="en-GB"/>
              <a:t> </a:t>
            </a:r>
            <a:r>
              <a:rPr lang="en-GB" err="1"/>
              <a:t>khu</a:t>
            </a:r>
            <a:r>
              <a:rPr lang="en-GB"/>
              <a:t> </a:t>
            </a:r>
            <a:r>
              <a:rPr lang="en-GB" err="1"/>
              <a:t>vực</a:t>
            </a:r>
            <a:r>
              <a:rPr lang="en-GB"/>
              <a:t> </a:t>
            </a:r>
            <a:r>
              <a:rPr lang="en-GB" err="1"/>
              <a:t>không</a:t>
            </a:r>
            <a:r>
              <a:rPr lang="en-GB"/>
              <a:t> </a:t>
            </a:r>
            <a:r>
              <a:rPr lang="en-GB" err="1"/>
              <a:t>có</a:t>
            </a:r>
            <a:r>
              <a:rPr lang="en-GB"/>
              <a:t> </a:t>
            </a:r>
            <a:r>
              <a:rPr lang="en-GB" err="1"/>
              <a:t>kí</a:t>
            </a:r>
            <a:r>
              <a:rPr lang="en-GB"/>
              <a:t> </a:t>
            </a:r>
            <a:r>
              <a:rPr lang="en-GB" err="1"/>
              <a:t>tự</a:t>
            </a:r>
            <a:endParaRPr lang="en-GB"/>
          </a:p>
          <a:p>
            <a:r>
              <a:rPr lang="en-GB" err="1"/>
              <a:t>Còn</a:t>
            </a:r>
            <a:r>
              <a:rPr lang="en-GB"/>
              <a:t> </a:t>
            </a:r>
            <a:r>
              <a:rPr lang="en-GB" err="1"/>
              <a:t>vùng</a:t>
            </a:r>
            <a:r>
              <a:rPr lang="en-GB"/>
              <a:t> </a:t>
            </a:r>
            <a:r>
              <a:rPr lang="en-GB" err="1"/>
              <a:t>tối</a:t>
            </a:r>
            <a:r>
              <a:rPr lang="en-GB"/>
              <a:t> bao </a:t>
            </a:r>
            <a:r>
              <a:rPr lang="en-GB" err="1"/>
              <a:t>gồm</a:t>
            </a:r>
            <a:r>
              <a:rPr lang="en-GB"/>
              <a:t> </a:t>
            </a:r>
            <a:r>
              <a:rPr lang="en-GB" err="1"/>
              <a:t>vùng</a:t>
            </a:r>
            <a:r>
              <a:rPr lang="en-GB"/>
              <a:t> </a:t>
            </a:r>
            <a:r>
              <a:rPr lang="en-GB" err="1"/>
              <a:t>có</a:t>
            </a:r>
            <a:r>
              <a:rPr lang="en-GB"/>
              <a:t> </a:t>
            </a:r>
            <a:r>
              <a:rPr lang="en-GB" err="1"/>
              <a:t>các</a:t>
            </a:r>
            <a:r>
              <a:rPr lang="en-GB"/>
              <a:t> </a:t>
            </a:r>
            <a:r>
              <a:rPr lang="en-GB" err="1"/>
              <a:t>kí</a:t>
            </a:r>
            <a:r>
              <a:rPr lang="en-GB"/>
              <a:t> </a:t>
            </a:r>
            <a:r>
              <a:rPr lang="en-GB" err="1"/>
              <a:t>tự</a:t>
            </a:r>
            <a:endParaRPr lang="en-GB"/>
          </a:p>
          <a:p>
            <a:endParaRPr lang="en-GB"/>
          </a:p>
          <a:p>
            <a:r>
              <a:rPr lang="en-GB" err="1"/>
              <a:t>Mục</a:t>
            </a:r>
            <a:r>
              <a:rPr lang="en-GB"/>
              <a:t> </a:t>
            </a:r>
            <a:r>
              <a:rPr lang="en-GB" err="1"/>
              <a:t>đích</a:t>
            </a:r>
            <a:r>
              <a:rPr lang="en-GB"/>
              <a:t> </a:t>
            </a:r>
            <a:r>
              <a:rPr lang="en-GB" err="1"/>
              <a:t>quá</a:t>
            </a:r>
            <a:r>
              <a:rPr lang="en-GB"/>
              <a:t> </a:t>
            </a:r>
            <a:r>
              <a:rPr lang="en-GB" err="1"/>
              <a:t>trình</a:t>
            </a:r>
            <a:r>
              <a:rPr lang="en-GB"/>
              <a:t> </a:t>
            </a:r>
            <a:r>
              <a:rPr lang="en-GB" err="1"/>
              <a:t>tiền</a:t>
            </a:r>
            <a:r>
              <a:rPr lang="en-GB"/>
              <a:t> </a:t>
            </a:r>
            <a:r>
              <a:rPr lang="en-GB" err="1"/>
              <a:t>xử</a:t>
            </a:r>
            <a:r>
              <a:rPr lang="en-GB"/>
              <a:t> </a:t>
            </a:r>
            <a:r>
              <a:rPr lang="en-GB" err="1"/>
              <a:t>lý</a:t>
            </a:r>
            <a:r>
              <a:rPr lang="en-GB"/>
              <a:t> …..</a:t>
            </a:r>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10</a:t>
            </a:fld>
            <a:endParaRPr lang="en-GB"/>
          </a:p>
        </p:txBody>
      </p:sp>
    </p:spTree>
    <p:extLst>
      <p:ext uri="{BB962C8B-B14F-4D97-AF65-F5344CB8AC3E}">
        <p14:creationId xmlns:p14="http://schemas.microsoft.com/office/powerpoint/2010/main" val="1324894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GB" err="1"/>
              <a:t>Ví</a:t>
            </a:r>
            <a:r>
              <a:rPr lang="en-GB"/>
              <a:t> </a:t>
            </a:r>
            <a:r>
              <a:rPr lang="en-GB" err="1"/>
              <a:t>dụ</a:t>
            </a:r>
            <a:r>
              <a:rPr lang="en-GB"/>
              <a:t> </a:t>
            </a:r>
            <a:r>
              <a:rPr lang="en-GB" err="1"/>
              <a:t>cho</a:t>
            </a:r>
            <a:r>
              <a:rPr lang="en-GB"/>
              <a:t> </a:t>
            </a:r>
            <a:r>
              <a:rPr lang="en-GB" err="1"/>
              <a:t>quá</a:t>
            </a:r>
            <a:r>
              <a:rPr lang="en-GB"/>
              <a:t> </a:t>
            </a:r>
            <a:r>
              <a:rPr lang="en-GB" err="1"/>
              <a:t>trình</a:t>
            </a:r>
            <a:r>
              <a:rPr lang="en-GB"/>
              <a:t> </a:t>
            </a:r>
            <a:r>
              <a:rPr lang="en-GB" err="1"/>
              <a:t>lọc</a:t>
            </a:r>
            <a:r>
              <a:rPr lang="en-GB"/>
              <a:t> </a:t>
            </a:r>
            <a:r>
              <a:rPr lang="en-GB" err="1"/>
              <a:t>nhiễu</a:t>
            </a:r>
            <a:r>
              <a:rPr lang="en-GB"/>
              <a:t>, </a:t>
            </a:r>
            <a:r>
              <a:rPr lang="en-GB" err="1"/>
              <a:t>ảnh</a:t>
            </a:r>
            <a:r>
              <a:rPr lang="en-GB"/>
              <a:t> </a:t>
            </a:r>
            <a:r>
              <a:rPr lang="en-GB" err="1"/>
              <a:t>bên</a:t>
            </a:r>
            <a:r>
              <a:rPr lang="en-GB"/>
              <a:t> </a:t>
            </a:r>
            <a:r>
              <a:rPr lang="en-GB" err="1"/>
              <a:t>trái</a:t>
            </a:r>
            <a:r>
              <a:rPr lang="en-GB"/>
              <a:t> </a:t>
            </a:r>
            <a:r>
              <a:rPr lang="en-GB" err="1"/>
              <a:t>là</a:t>
            </a:r>
            <a:r>
              <a:rPr lang="en-GB"/>
              <a:t> </a:t>
            </a:r>
            <a:r>
              <a:rPr lang="en-GB" err="1"/>
              <a:t>ảnh</a:t>
            </a:r>
            <a:r>
              <a:rPr lang="en-GB"/>
              <a:t> </a:t>
            </a:r>
            <a:r>
              <a:rPr lang="en-GB" err="1"/>
              <a:t>có</a:t>
            </a:r>
            <a:r>
              <a:rPr lang="en-GB"/>
              <a:t> </a:t>
            </a:r>
            <a:r>
              <a:rPr lang="en-GB" err="1"/>
              <a:t>nhiễu</a:t>
            </a:r>
            <a:r>
              <a:rPr lang="en-GB"/>
              <a:t> </a:t>
            </a:r>
            <a:r>
              <a:rPr lang="en-GB" err="1"/>
              <a:t>gồm</a:t>
            </a:r>
            <a:r>
              <a:rPr lang="en-GB"/>
              <a:t> </a:t>
            </a:r>
            <a:r>
              <a:rPr lang="en-GB" err="1"/>
              <a:t>các</a:t>
            </a:r>
            <a:r>
              <a:rPr lang="en-GB"/>
              <a:t> </a:t>
            </a:r>
            <a:r>
              <a:rPr lang="en-GB" err="1"/>
              <a:t>lốm</a:t>
            </a:r>
            <a:r>
              <a:rPr lang="en-GB"/>
              <a:t> </a:t>
            </a:r>
            <a:r>
              <a:rPr lang="en-GB" err="1"/>
              <a:t>đốm</a:t>
            </a:r>
            <a:endParaRPr lang="en-GB"/>
          </a:p>
          <a:p>
            <a:r>
              <a:rPr lang="en-GB" err="1"/>
              <a:t>Ảnh</a:t>
            </a:r>
            <a:r>
              <a:rPr lang="en-GB"/>
              <a:t> </a:t>
            </a:r>
            <a:r>
              <a:rPr lang="en-GB" err="1"/>
              <a:t>bên</a:t>
            </a:r>
            <a:r>
              <a:rPr lang="en-GB"/>
              <a:t> </a:t>
            </a:r>
            <a:r>
              <a:rPr lang="en-GB" err="1"/>
              <a:t>phải</a:t>
            </a:r>
            <a:r>
              <a:rPr lang="en-GB"/>
              <a:t> </a:t>
            </a:r>
            <a:r>
              <a:rPr lang="en-GB" err="1"/>
              <a:t>là</a:t>
            </a:r>
            <a:r>
              <a:rPr lang="en-GB"/>
              <a:t> </a:t>
            </a:r>
            <a:r>
              <a:rPr lang="en-GB" err="1"/>
              <a:t>ảnh</a:t>
            </a:r>
            <a:r>
              <a:rPr lang="en-GB"/>
              <a:t> </a:t>
            </a:r>
            <a:r>
              <a:rPr lang="en-GB" err="1"/>
              <a:t>sau</a:t>
            </a:r>
            <a:r>
              <a:rPr lang="en-GB"/>
              <a:t> </a:t>
            </a:r>
            <a:r>
              <a:rPr lang="en-GB" err="1"/>
              <a:t>khi</a:t>
            </a:r>
            <a:r>
              <a:rPr lang="en-GB"/>
              <a:t> </a:t>
            </a:r>
            <a:r>
              <a:rPr lang="en-GB" err="1"/>
              <a:t>lọc</a:t>
            </a:r>
            <a:r>
              <a:rPr lang="en-GB"/>
              <a:t> </a:t>
            </a:r>
            <a:r>
              <a:rPr lang="en-GB" err="1"/>
              <a:t>nhiễu</a:t>
            </a:r>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11</a:t>
            </a:fld>
            <a:endParaRPr lang="en-GB"/>
          </a:p>
        </p:txBody>
      </p:sp>
    </p:spTree>
    <p:extLst>
      <p:ext uri="{BB962C8B-B14F-4D97-AF65-F5344CB8AC3E}">
        <p14:creationId xmlns:p14="http://schemas.microsoft.com/office/powerpoint/2010/main" val="2939323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50000"/>
              </a:lnSpc>
              <a:spcAft>
                <a:spcPts val="8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Remove noise: cv2.mediaBlur()</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Lấy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pixel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vực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hạt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tử</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spcAft>
                <a:spcPts val="800"/>
              </a:spcAft>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chống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tiếng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ồn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muối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a:p>
        </p:txBody>
      </p:sp>
      <p:sp>
        <p:nvSpPr>
          <p:cNvPr id="4" name="Chỗ dành sẵn cho Số hiệu Bản chiếu 3"/>
          <p:cNvSpPr>
            <a:spLocks noGrp="1"/>
          </p:cNvSpPr>
          <p:nvPr>
            <p:ph type="sldNum" sz="quarter" idx="5"/>
          </p:nvPr>
        </p:nvSpPr>
        <p:spPr/>
        <p:txBody>
          <a:bodyPr/>
          <a:lstStyle/>
          <a:p>
            <a:fld id="{2F46DAA8-9AA8-4714-99D8-5403D39436EF}" type="slidenum">
              <a:rPr lang="en-GB" smtClean="0"/>
              <a:t>12</a:t>
            </a:fld>
            <a:endParaRPr lang="en-GB"/>
          </a:p>
        </p:txBody>
      </p:sp>
    </p:spTree>
    <p:extLst>
      <p:ext uri="{BB962C8B-B14F-4D97-AF65-F5344CB8AC3E}">
        <p14:creationId xmlns:p14="http://schemas.microsoft.com/office/powerpoint/2010/main" val="59124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AF477B-6FC6-4E9B-AA8C-46488E40DDBB}"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DBB9F-0BF6-4893-A9AA-65E4BDBB45B1}" type="slidenum">
              <a:rPr lang="en-US" smtClean="0"/>
              <a:t>‹#›</a:t>
            </a:fld>
            <a:endParaRPr lang="en-US"/>
          </a:p>
        </p:txBody>
      </p:sp>
    </p:spTree>
    <p:extLst>
      <p:ext uri="{BB962C8B-B14F-4D97-AF65-F5344CB8AC3E}">
        <p14:creationId xmlns:p14="http://schemas.microsoft.com/office/powerpoint/2010/main" val="1862645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AF477B-6FC6-4E9B-AA8C-46488E40DDBB}"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DBB9F-0BF6-4893-A9AA-65E4BDBB45B1}" type="slidenum">
              <a:rPr lang="en-US" smtClean="0"/>
              <a:t>‹#›</a:t>
            </a:fld>
            <a:endParaRPr lang="en-US"/>
          </a:p>
        </p:txBody>
      </p:sp>
    </p:spTree>
    <p:extLst>
      <p:ext uri="{BB962C8B-B14F-4D97-AF65-F5344CB8AC3E}">
        <p14:creationId xmlns:p14="http://schemas.microsoft.com/office/powerpoint/2010/main" val="3505465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AF477B-6FC6-4E9B-AA8C-46488E40DDBB}"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DBB9F-0BF6-4893-A9AA-65E4BDBB45B1}" type="slidenum">
              <a:rPr lang="en-US" smtClean="0"/>
              <a:t>‹#›</a:t>
            </a:fld>
            <a:endParaRPr lang="en-US"/>
          </a:p>
        </p:txBody>
      </p:sp>
    </p:spTree>
    <p:extLst>
      <p:ext uri="{BB962C8B-B14F-4D97-AF65-F5344CB8AC3E}">
        <p14:creationId xmlns:p14="http://schemas.microsoft.com/office/powerpoint/2010/main" val="727423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483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2/23/2022</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705104"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6096000"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 ………………………………………</a:t>
            </a:r>
          </a:p>
        </p:txBody>
      </p:sp>
    </p:spTree>
    <p:extLst>
      <p:ext uri="{BB962C8B-B14F-4D97-AF65-F5344CB8AC3E}">
        <p14:creationId xmlns:p14="http://schemas.microsoft.com/office/powerpoint/2010/main" val="1788317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4681727" y="224918"/>
            <a:ext cx="7196836"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4699001" y="1011238"/>
            <a:ext cx="7179563"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838200" y="6565258"/>
            <a:ext cx="27432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2/23/2022</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718764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838200" y="6565258"/>
            <a:ext cx="27432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2/23/2022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382890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AF477B-6FC6-4E9B-AA8C-46488E40DDBB}"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DBB9F-0BF6-4893-A9AA-65E4BDBB45B1}" type="slidenum">
              <a:rPr lang="en-US" smtClean="0"/>
              <a:t>‹#›</a:t>
            </a:fld>
            <a:endParaRPr lang="en-US"/>
          </a:p>
        </p:txBody>
      </p:sp>
    </p:spTree>
    <p:extLst>
      <p:ext uri="{BB962C8B-B14F-4D97-AF65-F5344CB8AC3E}">
        <p14:creationId xmlns:p14="http://schemas.microsoft.com/office/powerpoint/2010/main" val="145732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AF477B-6FC6-4E9B-AA8C-46488E40DDBB}"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DBB9F-0BF6-4893-A9AA-65E4BDBB45B1}" type="slidenum">
              <a:rPr lang="en-US" smtClean="0"/>
              <a:t>‹#›</a:t>
            </a:fld>
            <a:endParaRPr lang="en-US"/>
          </a:p>
        </p:txBody>
      </p:sp>
    </p:spTree>
    <p:extLst>
      <p:ext uri="{BB962C8B-B14F-4D97-AF65-F5344CB8AC3E}">
        <p14:creationId xmlns:p14="http://schemas.microsoft.com/office/powerpoint/2010/main" val="334814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AF477B-6FC6-4E9B-AA8C-46488E40DDBB}"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8DBB9F-0BF6-4893-A9AA-65E4BDBB45B1}" type="slidenum">
              <a:rPr lang="en-US" smtClean="0"/>
              <a:t>‹#›</a:t>
            </a:fld>
            <a:endParaRPr lang="en-US"/>
          </a:p>
        </p:txBody>
      </p:sp>
    </p:spTree>
    <p:extLst>
      <p:ext uri="{BB962C8B-B14F-4D97-AF65-F5344CB8AC3E}">
        <p14:creationId xmlns:p14="http://schemas.microsoft.com/office/powerpoint/2010/main" val="133716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AF477B-6FC6-4E9B-AA8C-46488E40DDBB}" type="datetimeFigureOut">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8DBB9F-0BF6-4893-A9AA-65E4BDBB45B1}" type="slidenum">
              <a:rPr lang="en-US" smtClean="0"/>
              <a:t>‹#›</a:t>
            </a:fld>
            <a:endParaRPr lang="en-US"/>
          </a:p>
        </p:txBody>
      </p:sp>
    </p:spTree>
    <p:extLst>
      <p:ext uri="{BB962C8B-B14F-4D97-AF65-F5344CB8AC3E}">
        <p14:creationId xmlns:p14="http://schemas.microsoft.com/office/powerpoint/2010/main" val="552777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AF477B-6FC6-4E9B-AA8C-46488E40DDBB}"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8DBB9F-0BF6-4893-A9AA-65E4BDBB45B1}" type="slidenum">
              <a:rPr lang="en-US" smtClean="0"/>
              <a:t>‹#›</a:t>
            </a:fld>
            <a:endParaRPr lang="en-US"/>
          </a:p>
        </p:txBody>
      </p:sp>
    </p:spTree>
    <p:extLst>
      <p:ext uri="{BB962C8B-B14F-4D97-AF65-F5344CB8AC3E}">
        <p14:creationId xmlns:p14="http://schemas.microsoft.com/office/powerpoint/2010/main" val="2082900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AF477B-6FC6-4E9B-AA8C-46488E40DDBB}" type="datetimeFigureOut">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8DBB9F-0BF6-4893-A9AA-65E4BDBB45B1}" type="slidenum">
              <a:rPr lang="en-US" smtClean="0"/>
              <a:t>‹#›</a:t>
            </a:fld>
            <a:endParaRPr lang="en-US"/>
          </a:p>
        </p:txBody>
      </p:sp>
    </p:spTree>
    <p:extLst>
      <p:ext uri="{BB962C8B-B14F-4D97-AF65-F5344CB8AC3E}">
        <p14:creationId xmlns:p14="http://schemas.microsoft.com/office/powerpoint/2010/main" val="3716392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6AF477B-6FC6-4E9B-AA8C-46488E40DDBB}"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8DBB9F-0BF6-4893-A9AA-65E4BDBB45B1}" type="slidenum">
              <a:rPr lang="en-US" smtClean="0"/>
              <a:t>‹#›</a:t>
            </a:fld>
            <a:endParaRPr lang="en-US"/>
          </a:p>
        </p:txBody>
      </p:sp>
    </p:spTree>
    <p:extLst>
      <p:ext uri="{BB962C8B-B14F-4D97-AF65-F5344CB8AC3E}">
        <p14:creationId xmlns:p14="http://schemas.microsoft.com/office/powerpoint/2010/main" val="2308661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6AF477B-6FC6-4E9B-AA8C-46488E40DDBB}"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8DBB9F-0BF6-4893-A9AA-65E4BDBB45B1}" type="slidenum">
              <a:rPr lang="en-US" smtClean="0"/>
              <a:t>‹#›</a:t>
            </a:fld>
            <a:endParaRPr lang="en-US"/>
          </a:p>
        </p:txBody>
      </p:sp>
    </p:spTree>
    <p:extLst>
      <p:ext uri="{BB962C8B-B14F-4D97-AF65-F5344CB8AC3E}">
        <p14:creationId xmlns:p14="http://schemas.microsoft.com/office/powerpoint/2010/main" val="2946935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AF477B-6FC6-4E9B-AA8C-46488E40DDBB}" type="datetimeFigureOut">
              <a:rPr lang="en-US" smtClean="0"/>
              <a:t>2/23/2022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DBB9F-0BF6-4893-A9AA-65E4BDBB45B1}" type="slidenum">
              <a:rPr lang="en-US" smtClean="0"/>
              <a:t>‹#›</a:t>
            </a:fld>
            <a:endParaRPr lang="en-US"/>
          </a:p>
        </p:txBody>
      </p:sp>
    </p:spTree>
    <p:extLst>
      <p:ext uri="{BB962C8B-B14F-4D97-AF65-F5344CB8AC3E}">
        <p14:creationId xmlns:p14="http://schemas.microsoft.com/office/powerpoint/2010/main" val="126802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vncoder.vn/bai-viet/ocr-dua-tren-nen-tang-deep-learning-de-nhan-dang-van-ban-trong-hinh-anh-canh-tu-nhien" TargetMode="External"/><Relationship Id="rId2" Type="http://schemas.openxmlformats.org/officeDocument/2006/relationships/hyperlink" Target="https://nanonets.com/blog/ocr-with-tesseract/"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813" y="536483"/>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789382" y="1282769"/>
            <a:ext cx="6631709" cy="109356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endParaRPr lang="en-US" sz="28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sz="2800">
                <a:solidFill>
                  <a:srgbClr val="FF0000"/>
                </a:solidFill>
                <a:latin typeface="Times New Roman" panose="02020603050405020304" pitchFamily="18" charset="0"/>
                <a:ea typeface="Arial" panose="020B0604020202020204" pitchFamily="34" charset="0"/>
                <a:cs typeface="Times New Roman" panose="02020603050405020304" pitchFamily="18" charset="0"/>
              </a:rPr>
              <a:t>HỆ THỐNG NHẬN DIỆN CHỮ VIẾT ỨNG DỤNG HỌC SÂU</a:t>
            </a:r>
          </a:p>
          <a:p>
            <a:pPr algn="ctr"/>
            <a:endParaRPr lang="en-US" sz="2800">
              <a:solidFill>
                <a:srgbClr val="FF0000"/>
              </a:solidFill>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3008163" y="3449559"/>
            <a:ext cx="7669074" cy="109356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Nhóm</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số</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4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Trần</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Long Quang Anh 20184041</a:t>
            </a:r>
          </a:p>
          <a:p>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Nguyễn</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Trung</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Hiếu</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20184446</a:t>
            </a:r>
          </a:p>
          <a:p>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Lê</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Thu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Thuỷ</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20185411</a:t>
            </a:r>
          </a:p>
          <a:p>
            <a:endParaRPr lang="en-US" sz="2000" b="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Giảng</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viên</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hướng</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dẫn</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TS.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Mạc</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Thị</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Thoa</a:t>
            </a:r>
            <a:endParaRPr lang="en-US" sz="2000" b="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2000" b="0">
                <a:solidFill>
                  <a:schemeClr val="tx1">
                    <a:lumMod val="95000"/>
                    <a:lumOff val="5000"/>
                  </a:schemeClr>
                </a:solidFill>
                <a:latin typeface="Times New Roman" panose="02020603050405020304" pitchFamily="18" charset="0"/>
                <a:cs typeface="Times New Roman" panose="02020603050405020304" pitchFamily="18" charset="0"/>
              </a:rPr>
              <a:t>                                         TS.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Trương</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Công</a:t>
            </a:r>
            <a:r>
              <a:rPr lang="en-US" sz="2000" b="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b="0" err="1">
                <a:solidFill>
                  <a:schemeClr val="tx1">
                    <a:lumMod val="95000"/>
                    <a:lumOff val="5000"/>
                  </a:schemeClr>
                </a:solidFill>
                <a:latin typeface="Times New Roman" panose="02020603050405020304" pitchFamily="18" charset="0"/>
                <a:cs typeface="Times New Roman" panose="02020603050405020304" pitchFamily="18" charset="0"/>
              </a:rPr>
              <a:t>Tuấn</a:t>
            </a:r>
            <a:endParaRPr lang="en-US" sz="2000" b="0">
              <a:latin typeface="Times New Roman" panose="02020603050405020304" pitchFamily="18" charset="0"/>
              <a:cs typeface="Times New Roman" panose="02020603050405020304" pitchFamily="18" charset="0"/>
            </a:endParaRPr>
          </a:p>
          <a:p>
            <a:endParaRPr lang="en-US" sz="2000" b="0">
              <a:latin typeface="Times New Roman" panose="02020603050405020304" pitchFamily="18" charset="0"/>
              <a:cs typeface="Times New Roman" panose="02020603050405020304" pitchFamily="18" charset="0"/>
            </a:endParaRPr>
          </a:p>
        </p:txBody>
      </p:sp>
      <p:sp>
        <p:nvSpPr>
          <p:cNvPr id="2" name="TextBox 1"/>
          <p:cNvSpPr txBox="1"/>
          <p:nvPr/>
        </p:nvSpPr>
        <p:spPr>
          <a:xfrm>
            <a:off x="4331855" y="2654512"/>
            <a:ext cx="3694545"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a:t>
            </a:r>
            <a:r>
              <a:rPr lang="en-US" b="1" err="1">
                <a:latin typeface="Times New Roman" panose="02020603050405020304" pitchFamily="18" charset="0"/>
                <a:cs typeface="Times New Roman" panose="02020603050405020304" pitchFamily="18" charset="0"/>
              </a:rPr>
              <a:t>o0o</a:t>
            </a:r>
            <a:r>
              <a:rPr lang="en-US" b="1">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3535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500"/>
                                        <p:tgtEl>
                                          <p:spTgt spid="1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0" dur="500"/>
                                        <p:tgtEl>
                                          <p:spTgt spid="12">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13" dur="500"/>
                                        <p:tgtEl>
                                          <p:spTgt spid="1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randombar(horizontal)">
                                      <p:cBhvr>
                                        <p:cTn id="18" dur="500"/>
                                        <p:tgtEl>
                                          <p:spTgt spid="1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animEffect transition="in" filter="randombar(horizontal)">
                                      <p:cBhvr>
                                        <p:cTn id="23"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10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 </a:t>
            </a:r>
            <a:r>
              <a:rPr lang="en-US" err="1">
                <a:latin typeface="Times New Roman" panose="02020603050405020304" pitchFamily="18" charset="0"/>
                <a:cs typeface="Times New Roman" panose="02020603050405020304" pitchFamily="18" charset="0"/>
              </a:rPr>
              <a:t>Giới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OCR (</a:t>
            </a:r>
            <a:r>
              <a:rPr lang="en-US" err="1">
                <a:latin typeface="Times New Roman" panose="02020603050405020304" pitchFamily="18" charset="0"/>
                <a:cs typeface="Times New Roman" panose="02020603050405020304" pitchFamily="18" charset="0"/>
              </a:rPr>
              <a:t>Tiền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a:t>
            </a:r>
          </a:p>
        </p:txBody>
      </p:sp>
      <p:sp>
        <p:nvSpPr>
          <p:cNvPr id="3" name="Rectangle 2"/>
          <p:cNvSpPr/>
          <p:nvPr/>
        </p:nvSpPr>
        <p:spPr>
          <a:xfrm>
            <a:off x="613607" y="1358746"/>
            <a:ext cx="8358910" cy="646331"/>
          </a:xfrm>
          <a:prstGeom prst="rect">
            <a:avLst/>
          </a:prstGeom>
        </p:spPr>
        <p:txBody>
          <a:bodyPr wrap="square">
            <a:spAutoFit/>
          </a:bodyPr>
          <a:lstStyle/>
          <a:p>
            <a:r>
              <a:rPr lang="en-US" err="1">
                <a:latin typeface="Times New Roman" panose="02020603050405020304" pitchFamily="18" charset="0"/>
                <a:ea typeface="Calibri" panose="020F0502020204030204" pitchFamily="34" charset="0"/>
              </a:rPr>
              <a:t>Để</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bắt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đầu</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quá</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trình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xử</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lý</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phần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cứng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là</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một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máy</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quét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quang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học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thực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hiện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chuyển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đổi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hình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ảnh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vật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lý</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của</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tài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liệu</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thành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hình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ảnh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kỹ</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thuật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số</a:t>
            </a:r>
            <a:r>
              <a:rPr lang="en-US">
                <a:latin typeface="Times New Roman" panose="02020603050405020304" pitchFamily="18" charset="0"/>
                <a:ea typeface="Calibri" panose="020F0502020204030204" pitchFamily="34" charset="0"/>
              </a:rPr>
              <a:t>.</a:t>
            </a:r>
            <a:endParaRPr lang="en-US"/>
          </a:p>
        </p:txBody>
      </p:sp>
      <p:sp>
        <p:nvSpPr>
          <p:cNvPr id="4" name="Rectangle 3"/>
          <p:cNvSpPr/>
          <p:nvPr/>
        </p:nvSpPr>
        <p:spPr>
          <a:xfrm>
            <a:off x="1554987" y="2244278"/>
            <a:ext cx="5452134" cy="369332"/>
          </a:xfrm>
          <a:prstGeom prst="rect">
            <a:avLst/>
          </a:prstGeom>
        </p:spPr>
        <p:txBody>
          <a:bodyPr wrap="none">
            <a:spAutoFit/>
          </a:bodyPr>
          <a:lstStyle/>
          <a:p>
            <a:r>
              <a:rPr lang="en-US" err="1">
                <a:latin typeface="Times New Roman" panose="02020603050405020304" pitchFamily="18" charset="0"/>
                <a:ea typeface="Calibri" panose="020F0502020204030204" pitchFamily="34" charset="0"/>
              </a:rPr>
              <a:t>xác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định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các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khu</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vực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cần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được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quan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tâm</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trong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bức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ảnh</a:t>
            </a:r>
            <a:r>
              <a:rPr lang="en-US">
                <a:latin typeface="Times New Roman" panose="02020603050405020304" pitchFamily="18" charset="0"/>
                <a:ea typeface="Calibri" panose="020F0502020204030204" pitchFamily="34" charset="0"/>
              </a:rPr>
              <a:t> ?</a:t>
            </a:r>
            <a:endParaRPr lang="en-US"/>
          </a:p>
        </p:txBody>
      </p:sp>
      <p:sp>
        <p:nvSpPr>
          <p:cNvPr id="6" name="Right Arrow 5"/>
          <p:cNvSpPr/>
          <p:nvPr/>
        </p:nvSpPr>
        <p:spPr>
          <a:xfrm>
            <a:off x="785091" y="2253172"/>
            <a:ext cx="637309" cy="360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p:cNvGraphicFramePr/>
          <p:nvPr>
            <p:extLst>
              <p:ext uri="{D42A27DB-BD31-4B8C-83A1-F6EECF244321}">
                <p14:modId xmlns:p14="http://schemas.microsoft.com/office/powerpoint/2010/main" val="2322808282"/>
              </p:ext>
            </p:extLst>
          </p:nvPr>
        </p:nvGraphicFramePr>
        <p:xfrm>
          <a:off x="8040204" y="1117600"/>
          <a:ext cx="4151796" cy="1776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646545" y="3170490"/>
            <a:ext cx="7744838" cy="646331"/>
          </a:xfrm>
          <a:prstGeom prst="rect">
            <a:avLst/>
          </a:prstGeom>
        </p:spPr>
        <p:txBody>
          <a:bodyPr wrap="square">
            <a:spAutoFit/>
          </a:bodyPr>
          <a:lstStyle/>
          <a:p>
            <a:r>
              <a:rPr lang="en-US" err="1">
                <a:latin typeface="Times New Roman" panose="02020603050405020304" pitchFamily="18" charset="0"/>
                <a:ea typeface="Calibri" panose="020F0502020204030204" pitchFamily="34" charset="0"/>
              </a:rPr>
              <a:t>Mục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tiêu</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của</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quá</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trình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tiền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xử</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lý</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nhằm</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cho</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dữ</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liệu</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không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bị</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nhiễu</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để</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bức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ảnh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có</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độ</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rõ</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nét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hơn</a:t>
            </a:r>
            <a:endParaRPr lang="en-US"/>
          </a:p>
        </p:txBody>
      </p:sp>
      <p:sp>
        <p:nvSpPr>
          <p:cNvPr id="9" name="Rectangle 8"/>
          <p:cNvSpPr/>
          <p:nvPr/>
        </p:nvSpPr>
        <p:spPr>
          <a:xfrm>
            <a:off x="2440492" y="3613256"/>
            <a:ext cx="1377300" cy="369332"/>
          </a:xfrm>
          <a:prstGeom prst="rect">
            <a:avLst/>
          </a:prstGeom>
        </p:spPr>
        <p:txBody>
          <a:bodyPr wrap="none">
            <a:spAutoFit/>
          </a:bodyPr>
          <a:lstStyle/>
          <a:p>
            <a:pPr marL="285750" indent="-285750">
              <a:buFont typeface="Arial" panose="020B0604020202020204" pitchFamily="34" charset="0"/>
              <a:buChar char="•"/>
            </a:pPr>
            <a:r>
              <a:rPr lang="en-US" err="1">
                <a:latin typeface="Times New Roman" panose="02020603050405020304" pitchFamily="18" charset="0"/>
                <a:ea typeface="Calibri" panose="020F0502020204030204" pitchFamily="34" charset="0"/>
              </a:rPr>
              <a:t>Lốm</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đốm</a:t>
            </a:r>
            <a:endParaRPr lang="en-US"/>
          </a:p>
        </p:txBody>
      </p:sp>
      <p:sp>
        <p:nvSpPr>
          <p:cNvPr id="10" name="Rectangle 9"/>
          <p:cNvSpPr/>
          <p:nvPr/>
        </p:nvSpPr>
        <p:spPr>
          <a:xfrm>
            <a:off x="2440492" y="4056022"/>
            <a:ext cx="3627916" cy="369332"/>
          </a:xfrm>
          <a:prstGeom prst="rect">
            <a:avLst/>
          </a:prstGeom>
        </p:spPr>
        <p:txBody>
          <a:bodyPr wrap="none">
            <a:spAutoFit/>
          </a:bodyPr>
          <a:lstStyle/>
          <a:p>
            <a:pPr marL="285750" indent="-285750">
              <a:buFont typeface="Arial" panose="020B0604020202020204" pitchFamily="34" charset="0"/>
              <a:buChar char="•"/>
            </a:pPr>
            <a:r>
              <a:rPr lang="en-US" err="1">
                <a:latin typeface="Times New Roman" panose="02020603050405020304" pitchFamily="18" charset="0"/>
                <a:ea typeface="Calibri" panose="020F0502020204030204" pitchFamily="34" charset="0"/>
              </a:rPr>
              <a:t>Căn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chỉnh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văn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bản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hoặc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giãn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cách</a:t>
            </a:r>
            <a:endParaRPr lang="en-US"/>
          </a:p>
        </p:txBody>
      </p:sp>
      <p:sp>
        <p:nvSpPr>
          <p:cNvPr id="11" name="Rectangle 10"/>
          <p:cNvSpPr/>
          <p:nvPr/>
        </p:nvSpPr>
        <p:spPr>
          <a:xfrm>
            <a:off x="2440492" y="4517938"/>
            <a:ext cx="2239716" cy="369332"/>
          </a:xfrm>
          <a:prstGeom prst="rect">
            <a:avLst/>
          </a:prstGeom>
        </p:spPr>
        <p:txBody>
          <a:bodyPr wrap="none">
            <a:spAutoFit/>
          </a:bodyPr>
          <a:lstStyle/>
          <a:p>
            <a:pPr marL="285750" indent="-285750">
              <a:buFont typeface="Arial" panose="020B0604020202020204" pitchFamily="34" charset="0"/>
              <a:buChar char="•"/>
            </a:pPr>
            <a:r>
              <a:rPr lang="en-US" err="1">
                <a:latin typeface="Times New Roman" panose="02020603050405020304" pitchFamily="18" charset="0"/>
                <a:ea typeface="Calibri" panose="020F0502020204030204" pitchFamily="34" charset="0"/>
              </a:rPr>
              <a:t>Tách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biệt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các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ký</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tự</a:t>
            </a:r>
            <a:endParaRPr lang="en-US"/>
          </a:p>
        </p:txBody>
      </p:sp>
      <p:sp>
        <p:nvSpPr>
          <p:cNvPr id="12" name="Rectangle 11"/>
          <p:cNvSpPr/>
          <p:nvPr/>
        </p:nvSpPr>
        <p:spPr>
          <a:xfrm>
            <a:off x="2440492" y="4979854"/>
            <a:ext cx="2858475" cy="369332"/>
          </a:xfrm>
          <a:prstGeom prst="rect">
            <a:avLst/>
          </a:prstGeom>
        </p:spPr>
        <p:txBody>
          <a:bodyPr wrap="none">
            <a:spAutoFit/>
          </a:bodyPr>
          <a:lstStyle/>
          <a:p>
            <a:pPr marL="285750" indent="-285750">
              <a:buFont typeface="Arial" panose="020B0604020202020204" pitchFamily="34" charset="0"/>
              <a:buChar char="•"/>
            </a:pPr>
            <a:r>
              <a:rPr lang="en-US">
                <a:latin typeface="Times New Roman" panose="02020603050405020304" pitchFamily="18" charset="0"/>
                <a:ea typeface="Calibri" panose="020F0502020204030204" pitchFamily="34" charset="0"/>
              </a:rPr>
              <a:t>Xoá các dòng chồng chéo</a:t>
            </a:r>
            <a:endParaRPr lang="en-US"/>
          </a:p>
        </p:txBody>
      </p:sp>
      <p:sp>
        <p:nvSpPr>
          <p:cNvPr id="13" name="Rectangle 12"/>
          <p:cNvSpPr/>
          <p:nvPr/>
        </p:nvSpPr>
        <p:spPr>
          <a:xfrm>
            <a:off x="2440492" y="5441770"/>
            <a:ext cx="2515432" cy="369332"/>
          </a:xfrm>
          <a:prstGeom prst="rect">
            <a:avLst/>
          </a:prstGeom>
        </p:spPr>
        <p:txBody>
          <a:bodyPr wrap="none">
            <a:spAutoFit/>
          </a:bodyPr>
          <a:lstStyle/>
          <a:p>
            <a:pPr marL="285750" indent="-285750">
              <a:buFont typeface="Arial" panose="020B0604020202020204" pitchFamily="34" charset="0"/>
              <a:buChar char="•"/>
            </a:pPr>
            <a:r>
              <a:rPr lang="en-US" err="1">
                <a:latin typeface="Times New Roman" panose="02020603050405020304" pitchFamily="18" charset="0"/>
                <a:ea typeface="Calibri" panose="020F0502020204030204" pitchFamily="34" charset="0"/>
              </a:rPr>
              <a:t>Xác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định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bố</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cục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ký</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tự</a:t>
            </a:r>
            <a:endParaRPr lang="en-US"/>
          </a:p>
        </p:txBody>
      </p:sp>
    </p:spTree>
    <p:extLst>
      <p:ext uri="{BB962C8B-B14F-4D97-AF65-F5344CB8AC3E}">
        <p14:creationId xmlns:p14="http://schemas.microsoft.com/office/powerpoint/2010/main" val="2199866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11</a:t>
            </a:fld>
            <a:endParaRPr lang="en-US"/>
          </a:p>
        </p:txBody>
      </p:sp>
      <p:pic>
        <p:nvPicPr>
          <p:cNvPr id="4" name="Picture 3"/>
          <p:cNvPicPr/>
          <p:nvPr/>
        </p:nvPicPr>
        <p:blipFill>
          <a:blip r:embed="rId3"/>
          <a:stretch>
            <a:fillRect/>
          </a:stretch>
        </p:blipFill>
        <p:spPr>
          <a:xfrm>
            <a:off x="1898020" y="1330036"/>
            <a:ext cx="8515928" cy="4322618"/>
          </a:xfrm>
          <a:prstGeom prst="rect">
            <a:avLst/>
          </a:prstGeom>
        </p:spPr>
      </p:pic>
      <p:sp>
        <p:nvSpPr>
          <p:cNvPr id="6" name="Title 1">
            <a:extLst>
              <a:ext uri="{FF2B5EF4-FFF2-40B4-BE49-F238E27FC236}">
                <a16:creationId xmlns:a16="http://schemas.microsoft.com/office/drawing/2014/main" id="{4FB6CB3A-046A-4C56-A02D-DBF672421CAF}"/>
              </a:ext>
            </a:extLst>
          </p:cNvPr>
          <p:cNvSpPr txBox="1">
            <a:spLocks/>
          </p:cNvSpPr>
          <p:nvPr/>
        </p:nvSpPr>
        <p:spPr>
          <a:xfrm>
            <a:off x="1778052" y="82063"/>
            <a:ext cx="8635896" cy="4360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atin typeface="Times New Roman" panose="02020603050405020304" pitchFamily="18" charset="0"/>
                <a:cs typeface="Times New Roman" panose="02020603050405020304" pitchFamily="18" charset="0"/>
              </a:rPr>
              <a:t>II. Giới thiệu thuật toán OCR (Tiền Xử Lý)</a:t>
            </a:r>
          </a:p>
        </p:txBody>
      </p:sp>
    </p:spTree>
    <p:extLst>
      <p:ext uri="{BB962C8B-B14F-4D97-AF65-F5344CB8AC3E}">
        <p14:creationId xmlns:p14="http://schemas.microsoft.com/office/powerpoint/2010/main" val="1962721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12</a:t>
            </a:fld>
            <a:endParaRPr lang="en-US"/>
          </a:p>
        </p:txBody>
      </p:sp>
      <p:sp>
        <p:nvSpPr>
          <p:cNvPr id="6" name="Title 1">
            <a:extLst>
              <a:ext uri="{FF2B5EF4-FFF2-40B4-BE49-F238E27FC236}">
                <a16:creationId xmlns:a16="http://schemas.microsoft.com/office/drawing/2014/main" id="{4FB6CB3A-046A-4C56-A02D-DBF672421CAF}"/>
              </a:ext>
            </a:extLst>
          </p:cNvPr>
          <p:cNvSpPr txBox="1">
            <a:spLocks/>
          </p:cNvSpPr>
          <p:nvPr/>
        </p:nvSpPr>
        <p:spPr>
          <a:xfrm>
            <a:off x="1778052" y="82063"/>
            <a:ext cx="8635896" cy="4360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atin typeface="Times New Roman" panose="02020603050405020304" pitchFamily="18" charset="0"/>
                <a:cs typeface="Times New Roman" panose="02020603050405020304" pitchFamily="18" charset="0"/>
              </a:rPr>
              <a:t>II. Giới thiệu thuật toán OCR (Tiền Xử Lý)</a:t>
            </a:r>
          </a:p>
        </p:txBody>
      </p:sp>
      <p:sp>
        <p:nvSpPr>
          <p:cNvPr id="2" name="Rectangle 1"/>
          <p:cNvSpPr/>
          <p:nvPr/>
        </p:nvSpPr>
        <p:spPr>
          <a:xfrm>
            <a:off x="884967" y="1646320"/>
            <a:ext cx="3991862" cy="369332"/>
          </a:xfrm>
          <a:prstGeom prst="rect">
            <a:avLst/>
          </a:prstGeom>
        </p:spPr>
        <p:txBody>
          <a:bodyPr wrap="none">
            <a:spAutoFit/>
          </a:bodyPr>
          <a:lstStyle/>
          <a:p>
            <a:r>
              <a:rPr lang="en-US" b="1">
                <a:latin typeface="Times New Roman" panose="02020603050405020304" pitchFamily="18" charset="0"/>
                <a:ea typeface="Calibri" panose="020F0502020204030204" pitchFamily="34" charset="0"/>
              </a:rPr>
              <a:t>PHƯƠNG PHÁP 1: LOẠI BỎ NHIỄU</a:t>
            </a:r>
            <a:endParaRPr lang="en-US" b="1"/>
          </a:p>
        </p:txBody>
      </p:sp>
      <p:pic>
        <p:nvPicPr>
          <p:cNvPr id="7" name="Hình ảnh 17" descr="Ảnh có chứa văn bản&#10;&#10;Mô tả được tạo tự động"/>
          <p:cNvPicPr/>
          <p:nvPr/>
        </p:nvPicPr>
        <p:blipFill>
          <a:blip r:embed="rId3">
            <a:extLst>
              <a:ext uri="{28A0092B-C50C-407E-A947-70E740481C1C}">
                <a14:useLocalDpi xmlns:a14="http://schemas.microsoft.com/office/drawing/2010/main" val="0"/>
              </a:ext>
            </a:extLst>
          </a:blip>
          <a:stretch>
            <a:fillRect/>
          </a:stretch>
        </p:blipFill>
        <p:spPr>
          <a:xfrm>
            <a:off x="6613929" y="1646320"/>
            <a:ext cx="4682144" cy="3539317"/>
          </a:xfrm>
          <a:prstGeom prst="rect">
            <a:avLst/>
          </a:prstGeom>
        </p:spPr>
      </p:pic>
      <p:sp>
        <p:nvSpPr>
          <p:cNvPr id="3" name="Rectangle 2"/>
          <p:cNvSpPr/>
          <p:nvPr/>
        </p:nvSpPr>
        <p:spPr>
          <a:xfrm>
            <a:off x="674255" y="2954313"/>
            <a:ext cx="6096000" cy="923330"/>
          </a:xfrm>
          <a:prstGeom prst="rect">
            <a:avLst/>
          </a:prstGeom>
        </p:spPr>
        <p:txBody>
          <a:bodyPr>
            <a:spAutoFit/>
          </a:bodyPr>
          <a:lstStyle/>
          <a:p>
            <a:r>
              <a:rPr lang="en-US">
                <a:solidFill>
                  <a:srgbClr val="808080"/>
                </a:solidFill>
                <a:latin typeface="Courier New" panose="02070309020205020404" pitchFamily="49" charset="0"/>
                <a:ea typeface="Calibri" panose="020F0502020204030204" pitchFamily="34" charset="0"/>
              </a:rPr>
              <a:t># noise removal </a:t>
            </a:r>
            <a:br>
              <a:rPr lang="en-US">
                <a:solidFill>
                  <a:srgbClr val="808080"/>
                </a:solidFill>
                <a:latin typeface="Courier New" panose="02070309020205020404" pitchFamily="49" charset="0"/>
                <a:ea typeface="Calibri" panose="020F0502020204030204" pitchFamily="34" charset="0"/>
              </a:rPr>
            </a:br>
            <a:r>
              <a:rPr lang="en-US" err="1">
                <a:solidFill>
                  <a:srgbClr val="CC7832"/>
                </a:solidFill>
                <a:latin typeface="Courier New" panose="02070309020205020404" pitchFamily="49" charset="0"/>
                <a:ea typeface="Calibri" panose="020F0502020204030204" pitchFamily="34" charset="0"/>
              </a:rPr>
              <a:t>def</a:t>
            </a:r>
            <a:r>
              <a:rPr lang="en-US">
                <a:solidFill>
                  <a:srgbClr val="CC7832"/>
                </a:solidFill>
                <a:latin typeface="Courier New" panose="02070309020205020404" pitchFamily="49" charset="0"/>
                <a:ea typeface="Calibri" panose="020F0502020204030204" pitchFamily="34" charset="0"/>
              </a:rPr>
              <a:t> </a:t>
            </a:r>
            <a:r>
              <a:rPr lang="en-US" err="1">
                <a:solidFill>
                  <a:srgbClr val="FFC66D"/>
                </a:solidFill>
                <a:latin typeface="Courier New" panose="02070309020205020404" pitchFamily="49" charset="0"/>
                <a:ea typeface="Calibri" panose="020F0502020204030204" pitchFamily="34" charset="0"/>
              </a:rPr>
              <a:t>remove_noise</a:t>
            </a:r>
            <a:r>
              <a:rPr lang="en-US">
                <a:solidFill>
                  <a:srgbClr val="A9B7C6"/>
                </a:solidFill>
                <a:latin typeface="Courier New" panose="02070309020205020404" pitchFamily="49" charset="0"/>
                <a:ea typeface="Calibri" panose="020F0502020204030204" pitchFamily="34" charset="0"/>
              </a:rPr>
              <a:t>(image): </a:t>
            </a:r>
            <a:br>
              <a:rPr lang="en-US">
                <a:solidFill>
                  <a:srgbClr val="A9B7C6"/>
                </a:solidFill>
                <a:latin typeface="Courier New" panose="02070309020205020404" pitchFamily="49" charset="0"/>
                <a:ea typeface="Calibri" panose="020F0502020204030204" pitchFamily="34" charset="0"/>
              </a:rPr>
            </a:br>
            <a:r>
              <a:rPr lang="en-US">
                <a:solidFill>
                  <a:srgbClr val="A9B7C6"/>
                </a:solidFill>
                <a:latin typeface="Courier New" panose="02070309020205020404" pitchFamily="49" charset="0"/>
                <a:ea typeface="Calibri" panose="020F0502020204030204" pitchFamily="34" charset="0"/>
              </a:rPr>
              <a:t>    </a:t>
            </a:r>
            <a:r>
              <a:rPr lang="en-US">
                <a:solidFill>
                  <a:srgbClr val="CC7832"/>
                </a:solidFill>
                <a:latin typeface="Courier New" panose="02070309020205020404" pitchFamily="49" charset="0"/>
                <a:ea typeface="Calibri" panose="020F0502020204030204" pitchFamily="34" charset="0"/>
              </a:rPr>
              <a:t>return </a:t>
            </a:r>
            <a:r>
              <a:rPr lang="en-US" err="1">
                <a:solidFill>
                  <a:srgbClr val="A9B7C6"/>
                </a:solidFill>
                <a:latin typeface="Courier New" panose="02070309020205020404" pitchFamily="49" charset="0"/>
                <a:ea typeface="Calibri" panose="020F0502020204030204" pitchFamily="34" charset="0"/>
              </a:rPr>
              <a:t>cv2.medianBlur</a:t>
            </a:r>
            <a:r>
              <a:rPr lang="en-US">
                <a:solidFill>
                  <a:srgbClr val="A9B7C6"/>
                </a:solidFill>
                <a:latin typeface="Courier New" panose="02070309020205020404" pitchFamily="49" charset="0"/>
                <a:ea typeface="Calibri" panose="020F0502020204030204" pitchFamily="34" charset="0"/>
              </a:rPr>
              <a:t>(image</a:t>
            </a:r>
            <a:r>
              <a:rPr lang="en-US">
                <a:solidFill>
                  <a:srgbClr val="CC7832"/>
                </a:solidFill>
                <a:latin typeface="Courier New" panose="02070309020205020404" pitchFamily="49" charset="0"/>
                <a:ea typeface="Calibri" panose="020F0502020204030204" pitchFamily="34" charset="0"/>
              </a:rPr>
              <a:t>, </a:t>
            </a:r>
            <a:r>
              <a:rPr lang="en-US">
                <a:solidFill>
                  <a:srgbClr val="6897BB"/>
                </a:solidFill>
                <a:latin typeface="Courier New" panose="02070309020205020404" pitchFamily="49" charset="0"/>
                <a:ea typeface="Calibri" panose="020F0502020204030204" pitchFamily="34" charset="0"/>
              </a:rPr>
              <a:t>5</a:t>
            </a:r>
            <a:r>
              <a:rPr lang="en-US">
                <a:solidFill>
                  <a:srgbClr val="A9B7C6"/>
                </a:solidFill>
                <a:latin typeface="Courier New" panose="02070309020205020404" pitchFamily="49" charset="0"/>
                <a:ea typeface="Calibri" panose="020F0502020204030204" pitchFamily="34" charset="0"/>
              </a:rPr>
              <a:t>)</a:t>
            </a:r>
            <a:endParaRPr lang="en-US"/>
          </a:p>
        </p:txBody>
      </p:sp>
    </p:spTree>
    <p:extLst>
      <p:ext uri="{BB962C8B-B14F-4D97-AF65-F5344CB8AC3E}">
        <p14:creationId xmlns:p14="http://schemas.microsoft.com/office/powerpoint/2010/main" val="331417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13</a:t>
            </a:fld>
            <a:endParaRPr lang="en-US"/>
          </a:p>
        </p:txBody>
      </p:sp>
      <p:sp>
        <p:nvSpPr>
          <p:cNvPr id="6" name="Title 1">
            <a:extLst>
              <a:ext uri="{FF2B5EF4-FFF2-40B4-BE49-F238E27FC236}">
                <a16:creationId xmlns:a16="http://schemas.microsoft.com/office/drawing/2014/main" id="{4FB6CB3A-046A-4C56-A02D-DBF672421CAF}"/>
              </a:ext>
            </a:extLst>
          </p:cNvPr>
          <p:cNvSpPr txBox="1">
            <a:spLocks/>
          </p:cNvSpPr>
          <p:nvPr/>
        </p:nvSpPr>
        <p:spPr>
          <a:xfrm>
            <a:off x="1778052" y="82063"/>
            <a:ext cx="8635896" cy="4360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atin typeface="Times New Roman" panose="02020603050405020304" pitchFamily="18" charset="0"/>
                <a:cs typeface="Times New Roman" panose="02020603050405020304" pitchFamily="18" charset="0"/>
              </a:rPr>
              <a:t>II. Giới thiệu thuật toán OCR (Tiền Xử Lý)</a:t>
            </a:r>
          </a:p>
        </p:txBody>
      </p:sp>
      <p:sp>
        <p:nvSpPr>
          <p:cNvPr id="2" name="Rectangle 1"/>
          <p:cNvSpPr/>
          <p:nvPr/>
        </p:nvSpPr>
        <p:spPr>
          <a:xfrm>
            <a:off x="884967" y="1646320"/>
            <a:ext cx="3318601" cy="369332"/>
          </a:xfrm>
          <a:prstGeom prst="rect">
            <a:avLst/>
          </a:prstGeom>
        </p:spPr>
        <p:txBody>
          <a:bodyPr wrap="none">
            <a:spAutoFit/>
          </a:bodyPr>
          <a:lstStyle/>
          <a:p>
            <a:r>
              <a:rPr lang="en-US" b="1">
                <a:latin typeface="Times New Roman" panose="02020603050405020304" pitchFamily="18" charset="0"/>
                <a:ea typeface="Calibri" panose="020F0502020204030204" pitchFamily="34" charset="0"/>
              </a:rPr>
              <a:t>PHƯƠNG PHÁP 2: BÀO MÒN</a:t>
            </a:r>
            <a:endParaRPr lang="en-US" b="1"/>
          </a:p>
        </p:txBody>
      </p:sp>
      <p:pic>
        <p:nvPicPr>
          <p:cNvPr id="9" name="Hình ảnh 18" descr="Ảnh có chứa văn bản&#10;&#10;Mô tả được tạo tự động"/>
          <p:cNvPicPr/>
          <p:nvPr/>
        </p:nvPicPr>
        <p:blipFill>
          <a:blip r:embed="rId3" cstate="print">
            <a:extLst>
              <a:ext uri="{28A0092B-C50C-407E-A947-70E740481C1C}">
                <a14:useLocalDpi xmlns:a14="http://schemas.microsoft.com/office/drawing/2010/main" val="0"/>
              </a:ext>
            </a:extLst>
          </a:blip>
          <a:stretch>
            <a:fillRect/>
          </a:stretch>
        </p:blipFill>
        <p:spPr>
          <a:xfrm>
            <a:off x="6364546" y="1646319"/>
            <a:ext cx="4682144" cy="3539317"/>
          </a:xfrm>
          <a:prstGeom prst="rect">
            <a:avLst/>
          </a:prstGeom>
        </p:spPr>
      </p:pic>
      <p:sp>
        <p:nvSpPr>
          <p:cNvPr id="4" name="Rectangle 3"/>
          <p:cNvSpPr/>
          <p:nvPr/>
        </p:nvSpPr>
        <p:spPr>
          <a:xfrm>
            <a:off x="175491" y="2875063"/>
            <a:ext cx="6096000" cy="1477328"/>
          </a:xfrm>
          <a:prstGeom prst="rect">
            <a:avLst/>
          </a:prstGeom>
        </p:spPr>
        <p:txBody>
          <a:bodyPr>
            <a:spAutoFit/>
          </a:bodyPr>
          <a:lstStyle/>
          <a:p>
            <a:r>
              <a:rPr lang="en-US">
                <a:solidFill>
                  <a:srgbClr val="808080"/>
                </a:solidFill>
                <a:latin typeface="Courier New" panose="02070309020205020404" pitchFamily="49" charset="0"/>
                <a:ea typeface="Calibri" panose="020F0502020204030204" pitchFamily="34" charset="0"/>
              </a:rPr>
              <a:t># erosion </a:t>
            </a:r>
            <a:br>
              <a:rPr lang="en-US">
                <a:solidFill>
                  <a:srgbClr val="808080"/>
                </a:solidFill>
                <a:latin typeface="Courier New" panose="02070309020205020404" pitchFamily="49" charset="0"/>
                <a:ea typeface="Calibri" panose="020F0502020204030204" pitchFamily="34" charset="0"/>
              </a:rPr>
            </a:br>
            <a:r>
              <a:rPr lang="en-US" err="1">
                <a:solidFill>
                  <a:srgbClr val="CC7832"/>
                </a:solidFill>
                <a:latin typeface="Courier New" panose="02070309020205020404" pitchFamily="49" charset="0"/>
                <a:ea typeface="Calibri" panose="020F0502020204030204" pitchFamily="34" charset="0"/>
              </a:rPr>
              <a:t>def</a:t>
            </a:r>
            <a:r>
              <a:rPr lang="en-US">
                <a:solidFill>
                  <a:srgbClr val="CC7832"/>
                </a:solidFill>
                <a:latin typeface="Courier New" panose="02070309020205020404" pitchFamily="49" charset="0"/>
                <a:ea typeface="Calibri" panose="020F0502020204030204" pitchFamily="34" charset="0"/>
              </a:rPr>
              <a:t> </a:t>
            </a:r>
            <a:r>
              <a:rPr lang="en-US">
                <a:solidFill>
                  <a:srgbClr val="FFC66D"/>
                </a:solidFill>
                <a:latin typeface="Courier New" panose="02070309020205020404" pitchFamily="49" charset="0"/>
                <a:ea typeface="Calibri" panose="020F0502020204030204" pitchFamily="34" charset="0"/>
              </a:rPr>
              <a:t>erode</a:t>
            </a:r>
            <a:r>
              <a:rPr lang="en-US">
                <a:solidFill>
                  <a:srgbClr val="A9B7C6"/>
                </a:solidFill>
                <a:latin typeface="Courier New" panose="02070309020205020404" pitchFamily="49" charset="0"/>
                <a:ea typeface="Calibri" panose="020F0502020204030204" pitchFamily="34" charset="0"/>
              </a:rPr>
              <a:t>(image): </a:t>
            </a:r>
            <a:br>
              <a:rPr lang="en-US">
                <a:solidFill>
                  <a:srgbClr val="A9B7C6"/>
                </a:solidFill>
                <a:latin typeface="Courier New" panose="02070309020205020404" pitchFamily="49" charset="0"/>
                <a:ea typeface="Calibri" panose="020F0502020204030204" pitchFamily="34" charset="0"/>
              </a:rPr>
            </a:br>
            <a:r>
              <a:rPr lang="en-US">
                <a:solidFill>
                  <a:srgbClr val="A9B7C6"/>
                </a:solidFill>
                <a:latin typeface="Courier New" panose="02070309020205020404" pitchFamily="49" charset="0"/>
                <a:ea typeface="Calibri" panose="020F0502020204030204" pitchFamily="34" charset="0"/>
              </a:rPr>
              <a:t>    kernel=</a:t>
            </a:r>
            <a:r>
              <a:rPr lang="en-US" err="1">
                <a:solidFill>
                  <a:srgbClr val="A9B7C6"/>
                </a:solidFill>
                <a:latin typeface="Courier New" panose="02070309020205020404" pitchFamily="49" charset="0"/>
                <a:ea typeface="Calibri" panose="020F0502020204030204" pitchFamily="34" charset="0"/>
              </a:rPr>
              <a:t>np.ones</a:t>
            </a:r>
            <a:r>
              <a:rPr lang="en-US">
                <a:solidFill>
                  <a:srgbClr val="A9B7C6"/>
                </a:solidFill>
                <a:latin typeface="Courier New" panose="02070309020205020404" pitchFamily="49" charset="0"/>
                <a:ea typeface="Calibri" panose="020F0502020204030204" pitchFamily="34" charset="0"/>
              </a:rPr>
              <a:t>((</a:t>
            </a:r>
            <a:r>
              <a:rPr lang="en-US">
                <a:solidFill>
                  <a:srgbClr val="6897BB"/>
                </a:solidFill>
                <a:latin typeface="Courier New" panose="02070309020205020404" pitchFamily="49" charset="0"/>
                <a:ea typeface="Calibri" panose="020F0502020204030204" pitchFamily="34" charset="0"/>
              </a:rPr>
              <a:t>5</a:t>
            </a:r>
            <a:r>
              <a:rPr lang="en-US">
                <a:solidFill>
                  <a:srgbClr val="CC7832"/>
                </a:solidFill>
                <a:latin typeface="Courier New" panose="02070309020205020404" pitchFamily="49" charset="0"/>
                <a:ea typeface="Calibri" panose="020F0502020204030204" pitchFamily="34" charset="0"/>
              </a:rPr>
              <a:t>, </a:t>
            </a:r>
            <a:r>
              <a:rPr lang="en-US">
                <a:solidFill>
                  <a:srgbClr val="6897BB"/>
                </a:solidFill>
                <a:latin typeface="Courier New" panose="02070309020205020404" pitchFamily="49" charset="0"/>
                <a:ea typeface="Calibri" panose="020F0502020204030204" pitchFamily="34" charset="0"/>
              </a:rPr>
              <a:t>5</a:t>
            </a:r>
            <a:r>
              <a:rPr lang="en-US">
                <a:solidFill>
                  <a:srgbClr val="A9B7C6"/>
                </a:solidFill>
                <a:latin typeface="Courier New" panose="02070309020205020404" pitchFamily="49" charset="0"/>
                <a:ea typeface="Calibri" panose="020F0502020204030204" pitchFamily="34" charset="0"/>
              </a:rPr>
              <a:t>)</a:t>
            </a:r>
            <a:r>
              <a:rPr lang="en-US">
                <a:solidFill>
                  <a:srgbClr val="CC7832"/>
                </a:solidFill>
                <a:latin typeface="Courier New" panose="02070309020205020404" pitchFamily="49" charset="0"/>
                <a:ea typeface="Calibri" panose="020F0502020204030204" pitchFamily="34" charset="0"/>
              </a:rPr>
              <a:t>, </a:t>
            </a:r>
            <a:r>
              <a:rPr lang="en-US" err="1">
                <a:solidFill>
                  <a:srgbClr val="A9B7C6"/>
                </a:solidFill>
                <a:latin typeface="Courier New" panose="02070309020205020404" pitchFamily="49" charset="0"/>
                <a:ea typeface="Calibri" panose="020F0502020204030204" pitchFamily="34" charset="0"/>
              </a:rPr>
              <a:t>np.uint8</a:t>
            </a:r>
            <a:r>
              <a:rPr lang="en-US">
                <a:solidFill>
                  <a:srgbClr val="A9B7C6"/>
                </a:solidFill>
                <a:latin typeface="Courier New" panose="02070309020205020404" pitchFamily="49" charset="0"/>
                <a:ea typeface="Calibri" panose="020F0502020204030204" pitchFamily="34" charset="0"/>
              </a:rPr>
              <a:t>) </a:t>
            </a:r>
            <a:br>
              <a:rPr lang="en-US">
                <a:solidFill>
                  <a:srgbClr val="A9B7C6"/>
                </a:solidFill>
                <a:latin typeface="Courier New" panose="02070309020205020404" pitchFamily="49" charset="0"/>
                <a:ea typeface="Calibri" panose="020F0502020204030204" pitchFamily="34" charset="0"/>
              </a:rPr>
            </a:br>
            <a:r>
              <a:rPr lang="en-US">
                <a:solidFill>
                  <a:srgbClr val="A9B7C6"/>
                </a:solidFill>
                <a:latin typeface="Courier New" panose="02070309020205020404" pitchFamily="49" charset="0"/>
                <a:ea typeface="Calibri" panose="020F0502020204030204" pitchFamily="34" charset="0"/>
              </a:rPr>
              <a:t>    </a:t>
            </a:r>
            <a:r>
              <a:rPr lang="en-US">
                <a:solidFill>
                  <a:srgbClr val="CC7832"/>
                </a:solidFill>
                <a:latin typeface="Courier New" panose="02070309020205020404" pitchFamily="49" charset="0"/>
                <a:ea typeface="Calibri" panose="020F0502020204030204" pitchFamily="34" charset="0"/>
              </a:rPr>
              <a:t>return </a:t>
            </a:r>
            <a:r>
              <a:rPr lang="en-US" err="1">
                <a:solidFill>
                  <a:srgbClr val="A9B7C6"/>
                </a:solidFill>
                <a:latin typeface="Courier New" panose="02070309020205020404" pitchFamily="49" charset="0"/>
                <a:ea typeface="Calibri" panose="020F0502020204030204" pitchFamily="34" charset="0"/>
              </a:rPr>
              <a:t>cv2.erode</a:t>
            </a:r>
            <a:r>
              <a:rPr lang="en-US">
                <a:solidFill>
                  <a:srgbClr val="A9B7C6"/>
                </a:solidFill>
                <a:latin typeface="Courier New" panose="02070309020205020404" pitchFamily="49" charset="0"/>
                <a:ea typeface="Calibri" panose="020F0502020204030204" pitchFamily="34" charset="0"/>
              </a:rPr>
              <a:t>(image</a:t>
            </a:r>
            <a:r>
              <a:rPr lang="en-US">
                <a:solidFill>
                  <a:srgbClr val="CC7832"/>
                </a:solidFill>
                <a:latin typeface="Courier New" panose="02070309020205020404" pitchFamily="49" charset="0"/>
                <a:ea typeface="Calibri" panose="020F0502020204030204" pitchFamily="34" charset="0"/>
              </a:rPr>
              <a:t>, </a:t>
            </a:r>
            <a:r>
              <a:rPr lang="en-US">
                <a:solidFill>
                  <a:srgbClr val="A9B7C6"/>
                </a:solidFill>
                <a:latin typeface="Courier New" panose="02070309020205020404" pitchFamily="49" charset="0"/>
                <a:ea typeface="Calibri" panose="020F0502020204030204" pitchFamily="34" charset="0"/>
              </a:rPr>
              <a:t>kernel</a:t>
            </a:r>
            <a:r>
              <a:rPr lang="en-US">
                <a:solidFill>
                  <a:srgbClr val="CC7832"/>
                </a:solidFill>
                <a:latin typeface="Courier New" panose="02070309020205020404" pitchFamily="49" charset="0"/>
                <a:ea typeface="Calibri" panose="020F0502020204030204" pitchFamily="34" charset="0"/>
              </a:rPr>
              <a:t>, </a:t>
            </a:r>
            <a:r>
              <a:rPr lang="en-US">
                <a:solidFill>
                  <a:srgbClr val="AA4926"/>
                </a:solidFill>
                <a:latin typeface="Courier New" panose="02070309020205020404" pitchFamily="49" charset="0"/>
                <a:ea typeface="Calibri" panose="020F0502020204030204" pitchFamily="34" charset="0"/>
              </a:rPr>
              <a:t>iterations</a:t>
            </a:r>
            <a:r>
              <a:rPr lang="en-US">
                <a:solidFill>
                  <a:srgbClr val="A9B7C6"/>
                </a:solidFill>
                <a:latin typeface="Courier New" panose="02070309020205020404" pitchFamily="49" charset="0"/>
                <a:ea typeface="Calibri" panose="020F0502020204030204" pitchFamily="34" charset="0"/>
              </a:rPr>
              <a:t>=</a:t>
            </a:r>
            <a:r>
              <a:rPr lang="en-US">
                <a:solidFill>
                  <a:srgbClr val="6897BB"/>
                </a:solidFill>
                <a:latin typeface="Courier New" panose="02070309020205020404" pitchFamily="49" charset="0"/>
                <a:ea typeface="Calibri" panose="020F0502020204030204" pitchFamily="34" charset="0"/>
              </a:rPr>
              <a:t>1</a:t>
            </a:r>
            <a:r>
              <a:rPr lang="en-US">
                <a:solidFill>
                  <a:srgbClr val="A9B7C6"/>
                </a:solidFill>
                <a:latin typeface="Courier New" panose="02070309020205020404" pitchFamily="49" charset="0"/>
                <a:ea typeface="Calibri" panose="020F0502020204030204" pitchFamily="34" charset="0"/>
              </a:rPr>
              <a:t>) </a:t>
            </a:r>
            <a:endParaRPr lang="en-US"/>
          </a:p>
        </p:txBody>
      </p:sp>
    </p:spTree>
    <p:extLst>
      <p:ext uri="{BB962C8B-B14F-4D97-AF65-F5344CB8AC3E}">
        <p14:creationId xmlns:p14="http://schemas.microsoft.com/office/powerpoint/2010/main" val="1313234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14</a:t>
            </a:fld>
            <a:endParaRPr lang="en-US"/>
          </a:p>
        </p:txBody>
      </p:sp>
      <p:sp>
        <p:nvSpPr>
          <p:cNvPr id="6" name="Title 1">
            <a:extLst>
              <a:ext uri="{FF2B5EF4-FFF2-40B4-BE49-F238E27FC236}">
                <a16:creationId xmlns:a16="http://schemas.microsoft.com/office/drawing/2014/main" id="{4FB6CB3A-046A-4C56-A02D-DBF672421CAF}"/>
              </a:ext>
            </a:extLst>
          </p:cNvPr>
          <p:cNvSpPr txBox="1">
            <a:spLocks/>
          </p:cNvSpPr>
          <p:nvPr/>
        </p:nvSpPr>
        <p:spPr>
          <a:xfrm>
            <a:off x="1778052" y="82063"/>
            <a:ext cx="8635896" cy="4360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atin typeface="Times New Roman" panose="02020603050405020304" pitchFamily="18" charset="0"/>
                <a:cs typeface="Times New Roman" panose="02020603050405020304" pitchFamily="18" charset="0"/>
              </a:rPr>
              <a:t>II. Giới thiệu thuật toán OCR (Tiền Xử Lý)</a:t>
            </a:r>
          </a:p>
        </p:txBody>
      </p:sp>
      <p:sp>
        <p:nvSpPr>
          <p:cNvPr id="2" name="Rectangle 1"/>
          <p:cNvSpPr/>
          <p:nvPr/>
        </p:nvSpPr>
        <p:spPr>
          <a:xfrm>
            <a:off x="884967" y="1646320"/>
            <a:ext cx="3357137" cy="369332"/>
          </a:xfrm>
          <a:prstGeom prst="rect">
            <a:avLst/>
          </a:prstGeom>
        </p:spPr>
        <p:txBody>
          <a:bodyPr wrap="none">
            <a:spAutoFit/>
          </a:bodyPr>
          <a:lstStyle/>
          <a:p>
            <a:r>
              <a:rPr lang="en-US" b="1">
                <a:latin typeface="Times New Roman" panose="02020603050405020304" pitchFamily="18" charset="0"/>
                <a:ea typeface="Calibri" panose="020F0502020204030204" pitchFamily="34" charset="0"/>
              </a:rPr>
              <a:t>PHƯƠNG PHÁP 3: PHÉP DÃN</a:t>
            </a:r>
            <a:endParaRPr lang="en-US" b="1"/>
          </a:p>
        </p:txBody>
      </p:sp>
      <p:pic>
        <p:nvPicPr>
          <p:cNvPr id="10" name="Hình ảnh 19" descr="Ảnh có chứa ngoài trời, trắng&#10;&#10;Mô tả được tạo tự động"/>
          <p:cNvPicPr/>
          <p:nvPr/>
        </p:nvPicPr>
        <p:blipFill>
          <a:blip r:embed="rId3" cstate="print">
            <a:extLst>
              <a:ext uri="{28A0092B-C50C-407E-A947-70E740481C1C}">
                <a14:useLocalDpi xmlns:a14="http://schemas.microsoft.com/office/drawing/2010/main" val="0"/>
              </a:ext>
            </a:extLst>
          </a:blip>
          <a:stretch>
            <a:fillRect/>
          </a:stretch>
        </p:blipFill>
        <p:spPr>
          <a:xfrm>
            <a:off x="6662566" y="1646320"/>
            <a:ext cx="4682144" cy="3539318"/>
          </a:xfrm>
          <a:prstGeom prst="rect">
            <a:avLst/>
          </a:prstGeom>
        </p:spPr>
      </p:pic>
      <p:sp>
        <p:nvSpPr>
          <p:cNvPr id="11" name="Rectangle 10"/>
          <p:cNvSpPr/>
          <p:nvPr/>
        </p:nvSpPr>
        <p:spPr>
          <a:xfrm>
            <a:off x="566566" y="2791936"/>
            <a:ext cx="6096000" cy="1477328"/>
          </a:xfrm>
          <a:prstGeom prst="rect">
            <a:avLst/>
          </a:prstGeom>
        </p:spPr>
        <p:txBody>
          <a:bodyPr>
            <a:spAutoFit/>
          </a:bodyPr>
          <a:lstStyle/>
          <a:p>
            <a:r>
              <a:rPr lang="en-US">
                <a:solidFill>
                  <a:srgbClr val="808080"/>
                </a:solidFill>
                <a:latin typeface="Courier New" panose="02070309020205020404" pitchFamily="49" charset="0"/>
                <a:ea typeface="Calibri" panose="020F0502020204030204" pitchFamily="34" charset="0"/>
              </a:rPr>
              <a:t># dilation </a:t>
            </a:r>
            <a:br>
              <a:rPr lang="en-US">
                <a:solidFill>
                  <a:srgbClr val="808080"/>
                </a:solidFill>
                <a:latin typeface="Courier New" panose="02070309020205020404" pitchFamily="49" charset="0"/>
                <a:ea typeface="Calibri" panose="020F0502020204030204" pitchFamily="34" charset="0"/>
              </a:rPr>
            </a:br>
            <a:r>
              <a:rPr lang="en-US" err="1">
                <a:solidFill>
                  <a:srgbClr val="CC7832"/>
                </a:solidFill>
                <a:latin typeface="Courier New" panose="02070309020205020404" pitchFamily="49" charset="0"/>
                <a:ea typeface="Calibri" panose="020F0502020204030204" pitchFamily="34" charset="0"/>
              </a:rPr>
              <a:t>def</a:t>
            </a:r>
            <a:r>
              <a:rPr lang="en-US">
                <a:solidFill>
                  <a:srgbClr val="CC7832"/>
                </a:solidFill>
                <a:latin typeface="Courier New" panose="02070309020205020404" pitchFamily="49" charset="0"/>
                <a:ea typeface="Calibri" panose="020F0502020204030204" pitchFamily="34" charset="0"/>
              </a:rPr>
              <a:t> </a:t>
            </a:r>
            <a:r>
              <a:rPr lang="en-US">
                <a:solidFill>
                  <a:srgbClr val="FFC66D"/>
                </a:solidFill>
                <a:latin typeface="Courier New" panose="02070309020205020404" pitchFamily="49" charset="0"/>
                <a:ea typeface="Calibri" panose="020F0502020204030204" pitchFamily="34" charset="0"/>
              </a:rPr>
              <a:t>dilate</a:t>
            </a:r>
            <a:r>
              <a:rPr lang="en-US">
                <a:solidFill>
                  <a:srgbClr val="A9B7C6"/>
                </a:solidFill>
                <a:latin typeface="Courier New" panose="02070309020205020404" pitchFamily="49" charset="0"/>
                <a:ea typeface="Calibri" panose="020F0502020204030204" pitchFamily="34" charset="0"/>
              </a:rPr>
              <a:t>(image): </a:t>
            </a:r>
            <a:br>
              <a:rPr lang="en-US">
                <a:solidFill>
                  <a:srgbClr val="A9B7C6"/>
                </a:solidFill>
                <a:latin typeface="Courier New" panose="02070309020205020404" pitchFamily="49" charset="0"/>
                <a:ea typeface="Calibri" panose="020F0502020204030204" pitchFamily="34" charset="0"/>
              </a:rPr>
            </a:br>
            <a:r>
              <a:rPr lang="en-US">
                <a:solidFill>
                  <a:srgbClr val="A9B7C6"/>
                </a:solidFill>
                <a:latin typeface="Courier New" panose="02070309020205020404" pitchFamily="49" charset="0"/>
                <a:ea typeface="Calibri" panose="020F0502020204030204" pitchFamily="34" charset="0"/>
              </a:rPr>
              <a:t>    kernel=</a:t>
            </a:r>
            <a:r>
              <a:rPr lang="en-US" err="1">
                <a:solidFill>
                  <a:srgbClr val="A9B7C6"/>
                </a:solidFill>
                <a:latin typeface="Courier New" panose="02070309020205020404" pitchFamily="49" charset="0"/>
                <a:ea typeface="Calibri" panose="020F0502020204030204" pitchFamily="34" charset="0"/>
              </a:rPr>
              <a:t>np.ones</a:t>
            </a:r>
            <a:r>
              <a:rPr lang="en-US">
                <a:solidFill>
                  <a:srgbClr val="A9B7C6"/>
                </a:solidFill>
                <a:latin typeface="Courier New" panose="02070309020205020404" pitchFamily="49" charset="0"/>
                <a:ea typeface="Calibri" panose="020F0502020204030204" pitchFamily="34" charset="0"/>
              </a:rPr>
              <a:t>((</a:t>
            </a:r>
            <a:r>
              <a:rPr lang="en-US">
                <a:solidFill>
                  <a:srgbClr val="6897BB"/>
                </a:solidFill>
                <a:latin typeface="Courier New" panose="02070309020205020404" pitchFamily="49" charset="0"/>
                <a:ea typeface="Calibri" panose="020F0502020204030204" pitchFamily="34" charset="0"/>
              </a:rPr>
              <a:t>5</a:t>
            </a:r>
            <a:r>
              <a:rPr lang="en-US">
                <a:solidFill>
                  <a:srgbClr val="CC7832"/>
                </a:solidFill>
                <a:latin typeface="Courier New" panose="02070309020205020404" pitchFamily="49" charset="0"/>
                <a:ea typeface="Calibri" panose="020F0502020204030204" pitchFamily="34" charset="0"/>
              </a:rPr>
              <a:t>, </a:t>
            </a:r>
            <a:r>
              <a:rPr lang="en-US">
                <a:solidFill>
                  <a:srgbClr val="6897BB"/>
                </a:solidFill>
                <a:latin typeface="Courier New" panose="02070309020205020404" pitchFamily="49" charset="0"/>
                <a:ea typeface="Calibri" panose="020F0502020204030204" pitchFamily="34" charset="0"/>
              </a:rPr>
              <a:t>5</a:t>
            </a:r>
            <a:r>
              <a:rPr lang="en-US">
                <a:solidFill>
                  <a:srgbClr val="A9B7C6"/>
                </a:solidFill>
                <a:latin typeface="Courier New" panose="02070309020205020404" pitchFamily="49" charset="0"/>
                <a:ea typeface="Calibri" panose="020F0502020204030204" pitchFamily="34" charset="0"/>
              </a:rPr>
              <a:t>)</a:t>
            </a:r>
            <a:r>
              <a:rPr lang="en-US">
                <a:solidFill>
                  <a:srgbClr val="CC7832"/>
                </a:solidFill>
                <a:latin typeface="Courier New" panose="02070309020205020404" pitchFamily="49" charset="0"/>
                <a:ea typeface="Calibri" panose="020F0502020204030204" pitchFamily="34" charset="0"/>
              </a:rPr>
              <a:t>, </a:t>
            </a:r>
            <a:r>
              <a:rPr lang="en-US" err="1">
                <a:solidFill>
                  <a:srgbClr val="A9B7C6"/>
                </a:solidFill>
                <a:latin typeface="Courier New" panose="02070309020205020404" pitchFamily="49" charset="0"/>
                <a:ea typeface="Calibri" panose="020F0502020204030204" pitchFamily="34" charset="0"/>
              </a:rPr>
              <a:t>np.uint8</a:t>
            </a:r>
            <a:r>
              <a:rPr lang="en-US">
                <a:solidFill>
                  <a:srgbClr val="A9B7C6"/>
                </a:solidFill>
                <a:latin typeface="Courier New" panose="02070309020205020404" pitchFamily="49" charset="0"/>
                <a:ea typeface="Calibri" panose="020F0502020204030204" pitchFamily="34" charset="0"/>
              </a:rPr>
              <a:t>) </a:t>
            </a:r>
            <a:br>
              <a:rPr lang="en-US">
                <a:solidFill>
                  <a:srgbClr val="A9B7C6"/>
                </a:solidFill>
                <a:latin typeface="Courier New" panose="02070309020205020404" pitchFamily="49" charset="0"/>
                <a:ea typeface="Calibri" panose="020F0502020204030204" pitchFamily="34" charset="0"/>
              </a:rPr>
            </a:br>
            <a:r>
              <a:rPr lang="en-US">
                <a:solidFill>
                  <a:srgbClr val="A9B7C6"/>
                </a:solidFill>
                <a:latin typeface="Courier New" panose="02070309020205020404" pitchFamily="49" charset="0"/>
                <a:ea typeface="Calibri" panose="020F0502020204030204" pitchFamily="34" charset="0"/>
              </a:rPr>
              <a:t>    </a:t>
            </a:r>
            <a:r>
              <a:rPr lang="en-US">
                <a:solidFill>
                  <a:srgbClr val="CC7832"/>
                </a:solidFill>
                <a:latin typeface="Courier New" panose="02070309020205020404" pitchFamily="49" charset="0"/>
                <a:ea typeface="Calibri" panose="020F0502020204030204" pitchFamily="34" charset="0"/>
              </a:rPr>
              <a:t>return </a:t>
            </a:r>
            <a:r>
              <a:rPr lang="en-US" err="1">
                <a:solidFill>
                  <a:srgbClr val="A9B7C6"/>
                </a:solidFill>
                <a:latin typeface="Courier New" panose="02070309020205020404" pitchFamily="49" charset="0"/>
                <a:ea typeface="Calibri" panose="020F0502020204030204" pitchFamily="34" charset="0"/>
              </a:rPr>
              <a:t>cv2.dilate</a:t>
            </a:r>
            <a:r>
              <a:rPr lang="en-US">
                <a:solidFill>
                  <a:srgbClr val="A9B7C6"/>
                </a:solidFill>
                <a:latin typeface="Courier New" panose="02070309020205020404" pitchFamily="49" charset="0"/>
                <a:ea typeface="Calibri" panose="020F0502020204030204" pitchFamily="34" charset="0"/>
              </a:rPr>
              <a:t>(image</a:t>
            </a:r>
            <a:r>
              <a:rPr lang="en-US">
                <a:solidFill>
                  <a:srgbClr val="CC7832"/>
                </a:solidFill>
                <a:latin typeface="Courier New" panose="02070309020205020404" pitchFamily="49" charset="0"/>
                <a:ea typeface="Calibri" panose="020F0502020204030204" pitchFamily="34" charset="0"/>
              </a:rPr>
              <a:t>, </a:t>
            </a:r>
            <a:r>
              <a:rPr lang="en-US">
                <a:solidFill>
                  <a:srgbClr val="A9B7C6"/>
                </a:solidFill>
                <a:latin typeface="Courier New" panose="02070309020205020404" pitchFamily="49" charset="0"/>
                <a:ea typeface="Calibri" panose="020F0502020204030204" pitchFamily="34" charset="0"/>
              </a:rPr>
              <a:t>kernel</a:t>
            </a:r>
            <a:r>
              <a:rPr lang="en-US">
                <a:solidFill>
                  <a:srgbClr val="CC7832"/>
                </a:solidFill>
                <a:latin typeface="Courier New" panose="02070309020205020404" pitchFamily="49" charset="0"/>
                <a:ea typeface="Calibri" panose="020F0502020204030204" pitchFamily="34" charset="0"/>
              </a:rPr>
              <a:t>, </a:t>
            </a:r>
            <a:r>
              <a:rPr lang="en-US">
                <a:solidFill>
                  <a:srgbClr val="AA4926"/>
                </a:solidFill>
                <a:latin typeface="Courier New" panose="02070309020205020404" pitchFamily="49" charset="0"/>
                <a:ea typeface="Calibri" panose="020F0502020204030204" pitchFamily="34" charset="0"/>
              </a:rPr>
              <a:t>iterations</a:t>
            </a:r>
            <a:r>
              <a:rPr lang="en-US">
                <a:solidFill>
                  <a:srgbClr val="A9B7C6"/>
                </a:solidFill>
                <a:latin typeface="Courier New" panose="02070309020205020404" pitchFamily="49" charset="0"/>
                <a:ea typeface="Calibri" panose="020F0502020204030204" pitchFamily="34" charset="0"/>
              </a:rPr>
              <a:t>=</a:t>
            </a:r>
            <a:r>
              <a:rPr lang="en-US">
                <a:solidFill>
                  <a:srgbClr val="6897BB"/>
                </a:solidFill>
                <a:latin typeface="Courier New" panose="02070309020205020404" pitchFamily="49" charset="0"/>
                <a:ea typeface="Calibri" panose="020F0502020204030204" pitchFamily="34" charset="0"/>
              </a:rPr>
              <a:t>1</a:t>
            </a:r>
            <a:r>
              <a:rPr lang="en-US">
                <a:solidFill>
                  <a:srgbClr val="A9B7C6"/>
                </a:solidFill>
                <a:latin typeface="Courier New" panose="02070309020205020404" pitchFamily="49" charset="0"/>
                <a:ea typeface="Calibri" panose="020F0502020204030204" pitchFamily="34" charset="0"/>
              </a:rPr>
              <a:t>) </a:t>
            </a:r>
            <a:endParaRPr lang="en-US"/>
          </a:p>
        </p:txBody>
      </p:sp>
    </p:spTree>
    <p:extLst>
      <p:ext uri="{BB962C8B-B14F-4D97-AF65-F5344CB8AC3E}">
        <p14:creationId xmlns:p14="http://schemas.microsoft.com/office/powerpoint/2010/main" val="3829513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15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 </a:t>
            </a:r>
            <a:r>
              <a:rPr lang="en-US" err="1">
                <a:latin typeface="Times New Roman" panose="02020603050405020304" pitchFamily="18" charset="0"/>
                <a:cs typeface="Times New Roman" panose="02020603050405020304" pitchFamily="18" charset="0"/>
              </a:rPr>
              <a:t>Giới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OCR (</a:t>
            </a:r>
            <a:r>
              <a:rPr lang="en-US" err="1">
                <a:latin typeface="Times New Roman" panose="02020603050405020304" pitchFamily="18" charset="0"/>
                <a:cs typeface="Times New Roman" panose="02020603050405020304" pitchFamily="18" charset="0"/>
              </a:rPr>
              <a:t>Nhận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r>
              <a:rPr lang="en-US">
                <a:latin typeface="Times New Roman" panose="02020603050405020304" pitchFamily="18" charset="0"/>
                <a:cs typeface="Times New Roman" panose="02020603050405020304" pitchFamily="18" charset="0"/>
              </a:rPr>
              <a:t>)</a:t>
            </a:r>
          </a:p>
        </p:txBody>
      </p:sp>
      <p:sp>
        <p:nvSpPr>
          <p:cNvPr id="4" name="Rectangle 3"/>
          <p:cNvSpPr/>
          <p:nvPr/>
        </p:nvSpPr>
        <p:spPr>
          <a:xfrm>
            <a:off x="2078181" y="1362470"/>
            <a:ext cx="8829965" cy="646331"/>
          </a:xfrm>
          <a:prstGeom prst="rect">
            <a:avLst/>
          </a:prstGeom>
        </p:spPr>
        <p:txBody>
          <a:bodyPr wrap="square">
            <a:spAutoFit/>
          </a:bodyPr>
          <a:lstStyle/>
          <a:p>
            <a:r>
              <a:rPr lang="en-US" err="1">
                <a:latin typeface="Times New Roman" panose="02020603050405020304" pitchFamily="18" charset="0"/>
                <a:ea typeface="Calibri" panose="020F0502020204030204" pitchFamily="34" charset="0"/>
              </a:rPr>
              <a:t>Khi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nền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và</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ký</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tự</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đã</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được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tách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biệt</a:t>
            </a:r>
            <a:r>
              <a:rPr lang="en-US">
                <a:latin typeface="Times New Roman" panose="02020603050405020304" pitchFamily="18" charset="0"/>
                <a:ea typeface="Calibri" panose="020F0502020204030204" pitchFamily="34" charset="0"/>
              </a:rPr>
              <a:t>, OCR </a:t>
            </a:r>
            <a:r>
              <a:rPr lang="en-US" err="1">
                <a:latin typeface="Times New Roman" panose="02020603050405020304" pitchFamily="18" charset="0"/>
                <a:ea typeface="Calibri" panose="020F0502020204030204" pitchFamily="34" charset="0"/>
              </a:rPr>
              <a:t>thực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hiện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xác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định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nội</a:t>
            </a:r>
            <a:r>
              <a:rPr lang="en-US">
                <a:latin typeface="Times New Roman" panose="02020603050405020304" pitchFamily="18" charset="0"/>
                <a:ea typeface="Calibri" panose="020F0502020204030204" pitchFamily="34" charset="0"/>
              </a:rPr>
              <a:t> dung </a:t>
            </a:r>
            <a:r>
              <a:rPr lang="en-US" err="1">
                <a:latin typeface="Times New Roman" panose="02020603050405020304" pitchFamily="18" charset="0"/>
                <a:ea typeface="Calibri" panose="020F0502020204030204" pitchFamily="34" charset="0"/>
              </a:rPr>
              <a:t>của</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từ</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kí</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tự</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bằng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cách</a:t>
            </a:r>
            <a:r>
              <a:rPr lang="en-US">
                <a:latin typeface="Times New Roman" panose="02020603050405020304" pitchFamily="18" charset="0"/>
                <a:ea typeface="Calibri" panose="020F0502020204030204" pitchFamily="34" charset="0"/>
              </a:rPr>
              <a:t> chia </a:t>
            </a:r>
            <a:r>
              <a:rPr lang="en-US" err="1">
                <a:latin typeface="Times New Roman" panose="02020603050405020304" pitchFamily="18" charset="0"/>
                <a:ea typeface="Calibri" panose="020F0502020204030204" pitchFamily="34" charset="0"/>
              </a:rPr>
              <a:t>nhỏ</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hình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ảnh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thành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các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vùng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để</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thực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hiện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giải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mã</a:t>
            </a:r>
            <a:endParaRPr lang="en-US"/>
          </a:p>
        </p:txBody>
      </p:sp>
      <p:sp>
        <p:nvSpPr>
          <p:cNvPr id="6" name="Right Arrow 5"/>
          <p:cNvSpPr/>
          <p:nvPr/>
        </p:nvSpPr>
        <p:spPr>
          <a:xfrm>
            <a:off x="831273" y="1487053"/>
            <a:ext cx="674254" cy="397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78181" y="2390868"/>
            <a:ext cx="5650906" cy="369332"/>
          </a:xfrm>
          <a:prstGeom prst="rect">
            <a:avLst/>
          </a:prstGeom>
        </p:spPr>
        <p:txBody>
          <a:bodyPr wrap="none">
            <a:spAutoFit/>
          </a:bodyPr>
          <a:lstStyle/>
          <a:p>
            <a:r>
              <a:rPr lang="en-US" err="1">
                <a:latin typeface="Times New Roman" panose="02020603050405020304" pitchFamily="18" charset="0"/>
                <a:ea typeface="Calibri" panose="020F0502020204030204" pitchFamily="34" charset="0"/>
              </a:rPr>
              <a:t>Quá</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trình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giải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mã</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có</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thể</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là</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một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trong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hai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phương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pháp</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sau</a:t>
            </a:r>
            <a:r>
              <a:rPr lang="en-US">
                <a:latin typeface="Times New Roman" panose="02020603050405020304" pitchFamily="18" charset="0"/>
                <a:ea typeface="Calibri" panose="020F0502020204030204" pitchFamily="34" charset="0"/>
              </a:rPr>
              <a:t>:</a:t>
            </a:r>
            <a:endParaRPr lang="en-US"/>
          </a:p>
        </p:txBody>
      </p:sp>
      <p:sp>
        <p:nvSpPr>
          <p:cNvPr id="8" name="Right Arrow 7"/>
          <p:cNvSpPr/>
          <p:nvPr/>
        </p:nvSpPr>
        <p:spPr>
          <a:xfrm>
            <a:off x="831273" y="2390868"/>
            <a:ext cx="674254" cy="397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78181" y="2957601"/>
            <a:ext cx="6609502" cy="923330"/>
          </a:xfrm>
          <a:prstGeom prst="rect">
            <a:avLst/>
          </a:prstGeom>
        </p:spPr>
        <p:txBody>
          <a:bodyPr wrap="none">
            <a:spAutoFit/>
          </a:bodyPr>
          <a:lstStyle/>
          <a:p>
            <a:pPr marL="285750" indent="-285750">
              <a:buFont typeface="Arial" panose="020B0604020202020204" pitchFamily="34" charset="0"/>
              <a:buChar char="•"/>
            </a:pPr>
            <a:r>
              <a:rPr lang="en-US" err="1">
                <a:latin typeface="Times New Roman" panose="02020603050405020304" pitchFamily="18" charset="0"/>
                <a:ea typeface="Calibri" panose="020F0502020204030204" pitchFamily="34" charset="0"/>
              </a:rPr>
              <a:t>Nhận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dạng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mẫu</a:t>
            </a:r>
            <a:r>
              <a:rPr lang="en-US">
                <a:latin typeface="Times New Roman" panose="02020603050405020304" pitchFamily="18" charset="0"/>
                <a:ea typeface="Calibri" panose="020F0502020204030204" pitchFamily="34" charset="0"/>
              </a:rPr>
              <a:t>: </a:t>
            </a:r>
          </a:p>
          <a:p>
            <a:pPr marL="742950" lvl="1" indent="-285750">
              <a:buFont typeface="Arial" panose="020B0604020202020204" pitchFamily="34" charset="0"/>
              <a:buChar char="•"/>
            </a:pPr>
            <a:r>
              <a:rPr lang="en-US" err="1">
                <a:latin typeface="Times New Roman" panose="02020603050405020304" pitchFamily="18" charset="0"/>
                <a:ea typeface="Calibri" panose="020F0502020204030204" pitchFamily="34" charset="0"/>
              </a:rPr>
              <a:t>Mẫu</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được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chọn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các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mẫu</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văn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bản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và</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ký</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tự</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được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chọn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lựa</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sẵn</a:t>
            </a:r>
            <a:endParaRPr lang="en-US">
              <a:latin typeface="Times New Roman" panose="02020603050405020304" pitchFamily="18" charset="0"/>
              <a:ea typeface="Calibri" panose="020F0502020204030204" pitchFamily="34" charset="0"/>
            </a:endParaRPr>
          </a:p>
          <a:p>
            <a:pPr marL="742950" lvl="1" indent="-285750">
              <a:buFont typeface="Arial" panose="020B0604020202020204" pitchFamily="34" charset="0"/>
              <a:buChar char="•"/>
            </a:pPr>
            <a:r>
              <a:rPr lang="en-US" err="1">
                <a:latin typeface="Times New Roman" panose="02020603050405020304" pitchFamily="18" charset="0"/>
                <a:ea typeface="Calibri" panose="020F0502020204030204" pitchFamily="34" charset="0"/>
              </a:rPr>
              <a:t>Quá</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trình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phân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lập</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ký</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tự</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và</a:t>
            </a:r>
            <a:r>
              <a:rPr lang="en-US">
                <a:latin typeface="Times New Roman" panose="02020603050405020304" pitchFamily="18" charset="0"/>
                <a:ea typeface="Calibri" panose="020F0502020204030204" pitchFamily="34" charset="0"/>
              </a:rPr>
              <a:t> so </a:t>
            </a:r>
            <a:r>
              <a:rPr lang="en-US" err="1">
                <a:latin typeface="Times New Roman" panose="02020603050405020304" pitchFamily="18" charset="0"/>
                <a:ea typeface="Calibri" panose="020F0502020204030204" pitchFamily="34" charset="0"/>
              </a:rPr>
              <a:t>sánh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với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mẫu</a:t>
            </a:r>
            <a:r>
              <a:rPr lang="en-US">
                <a:latin typeface="Times New Roman" panose="02020603050405020304" pitchFamily="18" charset="0"/>
                <a:ea typeface="Calibri" panose="020F0502020204030204" pitchFamily="34" charset="0"/>
              </a:rPr>
              <a:t> qua </a:t>
            </a:r>
            <a:r>
              <a:rPr lang="en-US" err="1">
                <a:latin typeface="Times New Roman" panose="02020603050405020304" pitchFamily="18" charset="0"/>
                <a:ea typeface="Calibri" panose="020F0502020204030204" pitchFamily="34" charset="0"/>
              </a:rPr>
              <a:t>từng</a:t>
            </a:r>
            <a:r>
              <a:rPr lang="en-US">
                <a:latin typeface="Times New Roman" panose="02020603050405020304" pitchFamily="18" charset="0"/>
                <a:ea typeface="Calibri" panose="020F0502020204030204" pitchFamily="34" charset="0"/>
              </a:rPr>
              <a:t> pixel </a:t>
            </a:r>
            <a:endParaRPr lang="en-US"/>
          </a:p>
        </p:txBody>
      </p:sp>
      <p:pic>
        <p:nvPicPr>
          <p:cNvPr id="10" name="Picture 9"/>
          <p:cNvPicPr>
            <a:picLocks noChangeAspect="1"/>
          </p:cNvPicPr>
          <p:nvPr/>
        </p:nvPicPr>
        <p:blipFill>
          <a:blip r:embed="rId3"/>
          <a:stretch>
            <a:fillRect/>
          </a:stretch>
        </p:blipFill>
        <p:spPr>
          <a:xfrm>
            <a:off x="3001241" y="4258829"/>
            <a:ext cx="5524500" cy="1314450"/>
          </a:xfrm>
          <a:prstGeom prst="rect">
            <a:avLst/>
          </a:prstGeom>
        </p:spPr>
      </p:pic>
    </p:spTree>
    <p:extLst>
      <p:ext uri="{BB962C8B-B14F-4D97-AF65-F5344CB8AC3E}">
        <p14:creationId xmlns:p14="http://schemas.microsoft.com/office/powerpoint/2010/main" val="3493973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16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 </a:t>
            </a:r>
            <a:r>
              <a:rPr lang="en-US" err="1">
                <a:latin typeface="Times New Roman" panose="02020603050405020304" pitchFamily="18" charset="0"/>
                <a:cs typeface="Times New Roman" panose="02020603050405020304" pitchFamily="18" charset="0"/>
              </a:rPr>
              <a:t>Giới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OCR (</a:t>
            </a:r>
            <a:r>
              <a:rPr lang="en-US" err="1">
                <a:latin typeface="Times New Roman" panose="02020603050405020304" pitchFamily="18" charset="0"/>
                <a:cs typeface="Times New Roman" panose="02020603050405020304" pitchFamily="18" charset="0"/>
              </a:rPr>
              <a:t>Nhận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r>
              <a:rPr lang="en-US">
                <a:latin typeface="Times New Roman" panose="02020603050405020304" pitchFamily="18" charset="0"/>
                <a:cs typeface="Times New Roman" panose="02020603050405020304" pitchFamily="18" charset="0"/>
              </a:rPr>
              <a:t>)</a:t>
            </a:r>
          </a:p>
        </p:txBody>
      </p:sp>
      <p:sp>
        <p:nvSpPr>
          <p:cNvPr id="11" name="Rectangle 10"/>
          <p:cNvSpPr/>
          <p:nvPr/>
        </p:nvSpPr>
        <p:spPr>
          <a:xfrm>
            <a:off x="1965619" y="1417432"/>
            <a:ext cx="8635697" cy="923330"/>
          </a:xfrm>
          <a:prstGeom prst="rect">
            <a:avLst/>
          </a:prstGeom>
        </p:spPr>
        <p:txBody>
          <a:bodyPr wrap="none">
            <a:spAutoFit/>
          </a:bodyPr>
          <a:lstStyle/>
          <a:p>
            <a:pPr marL="285750" indent="-285750">
              <a:buFont typeface="Arial" panose="020B0604020202020204" pitchFamily="34" charset="0"/>
              <a:buChar char="•"/>
            </a:pPr>
            <a:r>
              <a:rPr lang="en-US" err="1">
                <a:latin typeface="Times New Roman" panose="02020603050405020304" pitchFamily="18" charset="0"/>
                <a:ea typeface="Calibri" panose="020F0502020204030204" pitchFamily="34" charset="0"/>
              </a:rPr>
              <a:t>Trích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xuất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đặc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trưng</a:t>
            </a:r>
            <a:r>
              <a:rPr lang="en-US">
                <a:latin typeface="Times New Roman" panose="02020603050405020304" pitchFamily="18" charset="0"/>
                <a:ea typeface="Calibri" panose="020F0502020204030204" pitchFamily="34" charset="0"/>
              </a:rPr>
              <a:t>: </a:t>
            </a:r>
          </a:p>
          <a:p>
            <a:pPr marL="742950" lvl="1" indent="-285750">
              <a:buFont typeface="Arial" panose="020B0604020202020204" pitchFamily="34" charset="0"/>
              <a:buChar char="•"/>
            </a:pPr>
            <a:r>
              <a:rPr lang="en-US" err="1">
                <a:latin typeface="Times New Roman" panose="02020603050405020304" pitchFamily="18" charset="0"/>
                <a:ea typeface="Calibri" panose="020F0502020204030204" pitchFamily="34" charset="0"/>
              </a:rPr>
              <a:t>Đặc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trưng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của</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chữ</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viết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các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nét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chữ</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đường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thẳng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đường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cong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giao</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của</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các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đường</a:t>
            </a:r>
            <a:r>
              <a:rPr lang="en-US">
                <a:latin typeface="Times New Roman" panose="02020603050405020304" pitchFamily="18" charset="0"/>
                <a:ea typeface="Calibri" panose="020F0502020204030204" pitchFamily="34" charset="0"/>
              </a:rPr>
              <a:t>)</a:t>
            </a:r>
          </a:p>
          <a:p>
            <a:pPr marL="742950" lvl="1" indent="-285750">
              <a:buFont typeface="Arial" panose="020B0604020202020204" pitchFamily="34" charset="0"/>
              <a:buChar char="•"/>
            </a:pPr>
            <a:r>
              <a:rPr lang="en-US" err="1">
                <a:latin typeface="Times New Roman" panose="02020603050405020304" pitchFamily="18" charset="0"/>
                <a:ea typeface="Calibri" panose="020F0502020204030204" pitchFamily="34" charset="0"/>
              </a:rPr>
              <a:t>Quá</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trình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xác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định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đặc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trưng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tuân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thủ</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theo</a:t>
            </a:r>
            <a:r>
              <a:rPr lang="en-US">
                <a:latin typeface="Times New Roman" panose="02020603050405020304" pitchFamily="18" charset="0"/>
                <a:ea typeface="Calibri" panose="020F0502020204030204" pitchFamily="34" charset="0"/>
              </a:rPr>
              <a:t> 1 </a:t>
            </a:r>
            <a:r>
              <a:rPr lang="en-US" err="1">
                <a:latin typeface="Times New Roman" panose="02020603050405020304" pitchFamily="18" charset="0"/>
                <a:ea typeface="Calibri" panose="020F0502020204030204" pitchFamily="34" charset="0"/>
              </a:rPr>
              <a:t>quy</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tắc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nhất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định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để</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nhận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dạng</a:t>
            </a:r>
            <a:endParaRPr lang="en-US"/>
          </a:p>
        </p:txBody>
      </p:sp>
      <p:pic>
        <p:nvPicPr>
          <p:cNvPr id="3" name="Picture 2"/>
          <p:cNvPicPr>
            <a:picLocks noChangeAspect="1"/>
          </p:cNvPicPr>
          <p:nvPr/>
        </p:nvPicPr>
        <p:blipFill>
          <a:blip r:embed="rId3"/>
          <a:stretch>
            <a:fillRect/>
          </a:stretch>
        </p:blipFill>
        <p:spPr>
          <a:xfrm>
            <a:off x="2114209" y="3065319"/>
            <a:ext cx="8299739" cy="2569267"/>
          </a:xfrm>
          <a:prstGeom prst="rect">
            <a:avLst/>
          </a:prstGeom>
        </p:spPr>
      </p:pic>
    </p:spTree>
    <p:extLst>
      <p:ext uri="{BB962C8B-B14F-4D97-AF65-F5344CB8AC3E}">
        <p14:creationId xmlns:p14="http://schemas.microsoft.com/office/powerpoint/2010/main" val="4101644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17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 </a:t>
            </a:r>
            <a:r>
              <a:rPr lang="en-US" err="1">
                <a:latin typeface="Times New Roman" panose="02020603050405020304" pitchFamily="18" charset="0"/>
                <a:cs typeface="Times New Roman" panose="02020603050405020304" pitchFamily="18" charset="0"/>
              </a:rPr>
              <a:t>Giới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OCR (</a:t>
            </a:r>
            <a:r>
              <a:rPr lang="en-US" err="1">
                <a:latin typeface="Times New Roman" panose="02020603050405020304" pitchFamily="18" charset="0"/>
                <a:cs typeface="Times New Roman" panose="02020603050405020304" pitchFamily="18" charset="0"/>
              </a:rPr>
              <a:t>Xử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Hậu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Kỳ</a:t>
            </a:r>
            <a:r>
              <a:rPr lang="en-US">
                <a:latin typeface="Times New Roman" panose="02020603050405020304" pitchFamily="18" charset="0"/>
                <a:cs typeface="Times New Roman" panose="02020603050405020304" pitchFamily="18" charset="0"/>
              </a:rPr>
              <a:t>)</a:t>
            </a:r>
          </a:p>
        </p:txBody>
      </p:sp>
      <p:sp>
        <p:nvSpPr>
          <p:cNvPr id="3" name="Rectangle 2"/>
          <p:cNvSpPr/>
          <p:nvPr/>
        </p:nvSpPr>
        <p:spPr>
          <a:xfrm>
            <a:off x="453529" y="1156916"/>
            <a:ext cx="4289188" cy="461665"/>
          </a:xfrm>
          <a:prstGeom prst="rect">
            <a:avLst/>
          </a:prstGeom>
        </p:spPr>
        <p:txBody>
          <a:bodyPr wrap="none">
            <a:spAutoFit/>
          </a:bodyPr>
          <a:lstStyle/>
          <a:p>
            <a:r>
              <a:rPr lang="en-US" sz="2400" b="1">
                <a:latin typeface="Times New Roman" panose="02020603050405020304" pitchFamily="18" charset="0"/>
                <a:ea typeface="Calibri" panose="020F0502020204030204" pitchFamily="34" charset="0"/>
              </a:rPr>
              <a:t>??? </a:t>
            </a:r>
            <a:r>
              <a:rPr lang="en-US" sz="2400" b="1" err="1">
                <a:latin typeface="Times New Roman" panose="02020603050405020304" pitchFamily="18" charset="0"/>
                <a:ea typeface="Calibri" panose="020F0502020204030204" pitchFamily="34" charset="0"/>
              </a:rPr>
              <a:t>Tại</a:t>
            </a:r>
            <a:r>
              <a:rPr lang="en-US" sz="2400" b="1">
                <a:latin typeface="Times New Roman" panose="02020603050405020304" pitchFamily="18" charset="0"/>
                <a:ea typeface="Calibri" panose="020F0502020204030204" pitchFamily="34" charset="0"/>
              </a:rPr>
              <a:t> </a:t>
            </a:r>
            <a:r>
              <a:rPr lang="en-US" sz="2400" b="1" err="1">
                <a:latin typeface="Times New Roman" panose="02020603050405020304" pitchFamily="18" charset="0"/>
                <a:ea typeface="Calibri" panose="020F0502020204030204" pitchFamily="34" charset="0"/>
              </a:rPr>
              <a:t>sao</a:t>
            </a:r>
            <a:r>
              <a:rPr lang="en-US" sz="2400" b="1">
                <a:latin typeface="Times New Roman" panose="02020603050405020304" pitchFamily="18" charset="0"/>
                <a:ea typeface="Calibri" panose="020F0502020204030204" pitchFamily="34" charset="0"/>
              </a:rPr>
              <a:t> </a:t>
            </a:r>
            <a:r>
              <a:rPr lang="en-US" sz="2400" b="1" err="1">
                <a:latin typeface="Times New Roman" panose="02020603050405020304" pitchFamily="18" charset="0"/>
                <a:ea typeface="Calibri" panose="020F0502020204030204" pitchFamily="34" charset="0"/>
              </a:rPr>
              <a:t>cần</a:t>
            </a:r>
            <a:r>
              <a:rPr lang="en-US" sz="2400" b="1">
                <a:latin typeface="Times New Roman" panose="02020603050405020304" pitchFamily="18" charset="0"/>
                <a:ea typeface="Calibri" panose="020F0502020204030204" pitchFamily="34" charset="0"/>
              </a:rPr>
              <a:t> “</a:t>
            </a:r>
            <a:r>
              <a:rPr lang="en-US" sz="2400" b="1" err="1">
                <a:latin typeface="Times New Roman" panose="02020603050405020304" pitchFamily="18" charset="0"/>
                <a:ea typeface="Calibri" panose="020F0502020204030204" pitchFamily="34" charset="0"/>
              </a:rPr>
              <a:t>Xử</a:t>
            </a:r>
            <a:r>
              <a:rPr lang="en-US" sz="2400" b="1">
                <a:latin typeface="Times New Roman" panose="02020603050405020304" pitchFamily="18" charset="0"/>
                <a:ea typeface="Calibri" panose="020F0502020204030204" pitchFamily="34" charset="0"/>
              </a:rPr>
              <a:t> </a:t>
            </a:r>
            <a:r>
              <a:rPr lang="en-US" sz="2400" b="1" err="1">
                <a:latin typeface="Times New Roman" panose="02020603050405020304" pitchFamily="18" charset="0"/>
                <a:ea typeface="Calibri" panose="020F0502020204030204" pitchFamily="34" charset="0"/>
              </a:rPr>
              <a:t>lý</a:t>
            </a:r>
            <a:r>
              <a:rPr lang="en-US" sz="2400" b="1">
                <a:latin typeface="Times New Roman" panose="02020603050405020304" pitchFamily="18" charset="0"/>
                <a:ea typeface="Calibri" panose="020F0502020204030204" pitchFamily="34" charset="0"/>
              </a:rPr>
              <a:t> </a:t>
            </a:r>
            <a:r>
              <a:rPr lang="en-US" sz="2400" b="1" err="1">
                <a:latin typeface="Times New Roman" panose="02020603050405020304" pitchFamily="18" charset="0"/>
                <a:ea typeface="Calibri" panose="020F0502020204030204" pitchFamily="34" charset="0"/>
              </a:rPr>
              <a:t>hậu</a:t>
            </a:r>
            <a:r>
              <a:rPr lang="en-US" sz="2400" b="1">
                <a:latin typeface="Times New Roman" panose="02020603050405020304" pitchFamily="18" charset="0"/>
                <a:ea typeface="Calibri" panose="020F0502020204030204" pitchFamily="34" charset="0"/>
              </a:rPr>
              <a:t> </a:t>
            </a:r>
            <a:r>
              <a:rPr lang="en-US" sz="2400" b="1" err="1">
                <a:latin typeface="Times New Roman" panose="02020603050405020304" pitchFamily="18" charset="0"/>
                <a:ea typeface="Calibri" panose="020F0502020204030204" pitchFamily="34" charset="0"/>
              </a:rPr>
              <a:t>kỳ</a:t>
            </a:r>
            <a:r>
              <a:rPr lang="en-US" sz="2400" b="1">
                <a:latin typeface="Times New Roman" panose="02020603050405020304" pitchFamily="18" charset="0"/>
                <a:ea typeface="Calibri" panose="020F0502020204030204" pitchFamily="34" charset="0"/>
              </a:rPr>
              <a:t>”</a:t>
            </a:r>
            <a:endParaRPr lang="en-US" sz="2400"/>
          </a:p>
        </p:txBody>
      </p:sp>
      <p:sp>
        <p:nvSpPr>
          <p:cNvPr id="4" name="Rectangle 3"/>
          <p:cNvSpPr/>
          <p:nvPr/>
        </p:nvSpPr>
        <p:spPr>
          <a:xfrm>
            <a:off x="453529" y="1934170"/>
            <a:ext cx="8201891" cy="646331"/>
          </a:xfrm>
          <a:prstGeom prst="rect">
            <a:avLst/>
          </a:prstGeom>
        </p:spPr>
        <p:txBody>
          <a:bodyPr wrap="square">
            <a:spAutoFit/>
          </a:bodyPr>
          <a:lstStyle/>
          <a:p>
            <a:r>
              <a:rPr lang="en-US">
                <a:latin typeface="Times New Roman" panose="02020603050405020304" pitchFamily="18" charset="0"/>
                <a:ea typeface="Calibri" panose="020F0502020204030204" pitchFamily="34" charset="0"/>
              </a:rPr>
              <a:t>Sau khi tất cả các ký tự trong tài liệu được xác định, chúng sẽ được chuyển đổi thành mã ASCII có thể được lưu trữ và tiếp tục sử dụng</a:t>
            </a:r>
            <a:endParaRPr lang="en-US"/>
          </a:p>
        </p:txBody>
      </p:sp>
      <p:sp>
        <p:nvSpPr>
          <p:cNvPr id="6" name="Rectangle 5"/>
          <p:cNvSpPr/>
          <p:nvPr/>
        </p:nvSpPr>
        <p:spPr>
          <a:xfrm>
            <a:off x="453529" y="3811844"/>
            <a:ext cx="4676280" cy="369332"/>
          </a:xfrm>
          <a:prstGeom prst="rect">
            <a:avLst/>
          </a:prstGeom>
        </p:spPr>
        <p:txBody>
          <a:bodyPr wrap="none">
            <a:spAutoFit/>
          </a:bodyPr>
          <a:lstStyle/>
          <a:p>
            <a:r>
              <a:rPr lang="en-US" err="1">
                <a:latin typeface="Times New Roman" panose="02020603050405020304" pitchFamily="18" charset="0"/>
                <a:ea typeface="Calibri" panose="020F0502020204030204" pitchFamily="34" charset="0"/>
              </a:rPr>
              <a:t>Quá</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trình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nhận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dạng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phát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hiện</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ra</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ký</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tự</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có</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sai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sót</a:t>
            </a:r>
            <a:endParaRPr lang="en-US"/>
          </a:p>
        </p:txBody>
      </p:sp>
      <p:pic>
        <p:nvPicPr>
          <p:cNvPr id="7" name="Picture 6"/>
          <p:cNvPicPr>
            <a:picLocks noChangeAspect="1"/>
          </p:cNvPicPr>
          <p:nvPr/>
        </p:nvPicPr>
        <p:blipFill>
          <a:blip r:embed="rId3"/>
          <a:stretch>
            <a:fillRect/>
          </a:stretch>
        </p:blipFill>
        <p:spPr>
          <a:xfrm>
            <a:off x="5918489" y="2783464"/>
            <a:ext cx="5619750" cy="2676525"/>
          </a:xfrm>
          <a:prstGeom prst="rect">
            <a:avLst/>
          </a:prstGeom>
        </p:spPr>
      </p:pic>
    </p:spTree>
    <p:extLst>
      <p:ext uri="{BB962C8B-B14F-4D97-AF65-F5344CB8AC3E}">
        <p14:creationId xmlns:p14="http://schemas.microsoft.com/office/powerpoint/2010/main" val="2524634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18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 </a:t>
            </a:r>
            <a:r>
              <a:rPr lang="en-US" err="1">
                <a:latin typeface="Times New Roman" panose="02020603050405020304" pitchFamily="18" charset="0"/>
                <a:cs typeface="Times New Roman" panose="02020603050405020304" pitchFamily="18" charset="0"/>
              </a:rPr>
              <a:t>Giới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OCR (</a:t>
            </a:r>
            <a:r>
              <a:rPr lang="en-US" err="1">
                <a:latin typeface="Times New Roman" panose="02020603050405020304" pitchFamily="18" charset="0"/>
                <a:cs typeface="Times New Roman" panose="02020603050405020304" pitchFamily="18" charset="0"/>
              </a:rPr>
              <a:t>Xử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Hậu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Kỳ</a:t>
            </a:r>
            <a:r>
              <a:rPr lang="en-US">
                <a:latin typeface="Times New Roman" panose="02020603050405020304" pitchFamily="18" charset="0"/>
                <a:cs typeface="Times New Roman" panose="02020603050405020304" pitchFamily="18" charset="0"/>
              </a:rPr>
              <a:t>)</a:t>
            </a:r>
          </a:p>
        </p:txBody>
      </p:sp>
      <p:sp>
        <p:nvSpPr>
          <p:cNvPr id="3" name="Rectangle 2"/>
          <p:cNvSpPr/>
          <p:nvPr/>
        </p:nvSpPr>
        <p:spPr>
          <a:xfrm>
            <a:off x="453529" y="1156916"/>
            <a:ext cx="2507418" cy="461665"/>
          </a:xfrm>
          <a:prstGeom prst="rect">
            <a:avLst/>
          </a:prstGeom>
        </p:spPr>
        <p:txBody>
          <a:bodyPr wrap="none">
            <a:spAutoFit/>
          </a:bodyPr>
          <a:lstStyle/>
          <a:p>
            <a:r>
              <a:rPr lang="en-US" sz="2400" b="1">
                <a:latin typeface="Times New Roman" panose="02020603050405020304" pitchFamily="18" charset="0"/>
                <a:ea typeface="Calibri" panose="020F0502020204030204" pitchFamily="34" charset="0"/>
              </a:rPr>
              <a:t>??? </a:t>
            </a:r>
            <a:r>
              <a:rPr lang="en-US" sz="2400" b="1" err="1">
                <a:latin typeface="Times New Roman" panose="02020603050405020304" pitchFamily="18" charset="0"/>
                <a:ea typeface="Calibri" panose="020F0502020204030204" pitchFamily="34" charset="0"/>
              </a:rPr>
              <a:t>Phương</a:t>
            </a:r>
            <a:r>
              <a:rPr lang="en-US" sz="2400" b="1">
                <a:latin typeface="Times New Roman" panose="02020603050405020304" pitchFamily="18" charset="0"/>
                <a:ea typeface="Calibri" panose="020F0502020204030204" pitchFamily="34" charset="0"/>
              </a:rPr>
              <a:t> </a:t>
            </a:r>
            <a:r>
              <a:rPr lang="en-US" sz="2400" b="1" err="1">
                <a:latin typeface="Times New Roman" panose="02020603050405020304" pitchFamily="18" charset="0"/>
                <a:ea typeface="Calibri" panose="020F0502020204030204" pitchFamily="34" charset="0"/>
              </a:rPr>
              <a:t>pháp</a:t>
            </a:r>
            <a:endParaRPr lang="en-US" sz="2400"/>
          </a:p>
        </p:txBody>
      </p:sp>
      <p:sp>
        <p:nvSpPr>
          <p:cNvPr id="8" name="Rectangle 7"/>
          <p:cNvSpPr/>
          <p:nvPr/>
        </p:nvSpPr>
        <p:spPr>
          <a:xfrm>
            <a:off x="453529" y="2456464"/>
            <a:ext cx="7965642" cy="369332"/>
          </a:xfrm>
          <a:prstGeom prst="rect">
            <a:avLst/>
          </a:prstGeom>
        </p:spPr>
        <p:txBody>
          <a:bodyPr wrap="none">
            <a:spAutoFit/>
          </a:bodyPr>
          <a:lstStyle/>
          <a:p>
            <a:r>
              <a:rPr lang="en-US">
                <a:latin typeface="Times New Roman" panose="02020603050405020304" pitchFamily="18" charset="0"/>
                <a:ea typeface="Calibri" panose="020F0502020204030204" pitchFamily="34" charset="0"/>
              </a:rPr>
              <a:t>So </a:t>
            </a:r>
            <a:r>
              <a:rPr lang="en-US" err="1">
                <a:latin typeface="Times New Roman" panose="02020603050405020304" pitchFamily="18" charset="0"/>
                <a:ea typeface="Calibri" panose="020F0502020204030204" pitchFamily="34" charset="0"/>
              </a:rPr>
              <a:t>sánh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nó</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với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một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từ</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vựng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đã</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được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thiết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lập</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trước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đó</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được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gọi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chung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là</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hàng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xóm</a:t>
            </a:r>
            <a:r>
              <a:rPr lang="en-US">
                <a:latin typeface="Times New Roman" panose="02020603050405020304" pitchFamily="18" charset="0"/>
                <a:ea typeface="Calibri" panose="020F0502020204030204" pitchFamily="34" charset="0"/>
              </a:rPr>
              <a:t>)</a:t>
            </a:r>
            <a:endParaRPr lang="en-US"/>
          </a:p>
        </p:txBody>
      </p:sp>
      <p:pic>
        <p:nvPicPr>
          <p:cNvPr id="9" name="Picture 8"/>
          <p:cNvPicPr>
            <a:picLocks noChangeAspect="1"/>
          </p:cNvPicPr>
          <p:nvPr/>
        </p:nvPicPr>
        <p:blipFill>
          <a:blip r:embed="rId3"/>
          <a:stretch>
            <a:fillRect/>
          </a:stretch>
        </p:blipFill>
        <p:spPr>
          <a:xfrm>
            <a:off x="6967395" y="3790555"/>
            <a:ext cx="2847975" cy="657225"/>
          </a:xfrm>
          <a:prstGeom prst="rect">
            <a:avLst/>
          </a:prstGeom>
        </p:spPr>
      </p:pic>
      <p:pic>
        <p:nvPicPr>
          <p:cNvPr id="10" name="Picture 9"/>
          <p:cNvPicPr>
            <a:picLocks noChangeAspect="1"/>
          </p:cNvPicPr>
          <p:nvPr/>
        </p:nvPicPr>
        <p:blipFill>
          <a:blip r:embed="rId4"/>
          <a:stretch>
            <a:fillRect/>
          </a:stretch>
        </p:blipFill>
        <p:spPr>
          <a:xfrm>
            <a:off x="2535671" y="3828656"/>
            <a:ext cx="2724150" cy="581025"/>
          </a:xfrm>
          <a:prstGeom prst="rect">
            <a:avLst/>
          </a:prstGeom>
        </p:spPr>
      </p:pic>
    </p:spTree>
    <p:extLst>
      <p:ext uri="{BB962C8B-B14F-4D97-AF65-F5344CB8AC3E}">
        <p14:creationId xmlns:p14="http://schemas.microsoft.com/office/powerpoint/2010/main" val="121253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a:xfrm>
            <a:off x="5048251" y="71022"/>
            <a:ext cx="5384672" cy="6469479"/>
          </a:xfrm>
        </p:spPr>
        <p:txBody>
          <a:bodyPr/>
          <a:lstStyle/>
          <a:p>
            <a:pPr marL="0" indent="0" algn="ctr">
              <a:buNone/>
            </a:pPr>
            <a:endParaRPr lang="en-US" b="1"/>
          </a:p>
          <a:p>
            <a:pPr marL="0" indent="0" algn="ctr">
              <a:buNone/>
            </a:pPr>
            <a:endParaRPr lang="en-US" b="1"/>
          </a:p>
          <a:p>
            <a:pPr marL="0" indent="0" algn="ctr">
              <a:buNone/>
            </a:pPr>
            <a:endParaRPr lang="en-US" b="1"/>
          </a:p>
          <a:p>
            <a:pPr marL="0" indent="0" algn="ctr">
              <a:buNone/>
            </a:pPr>
            <a:endParaRPr lang="en-US" b="1"/>
          </a:p>
          <a:p>
            <a:pPr marL="0" indent="0" algn="ctr">
              <a:buNone/>
            </a:pPr>
            <a:endParaRPr lang="en-US" b="1"/>
          </a:p>
          <a:p>
            <a:pPr marL="0" indent="0" algn="ctr">
              <a:buNone/>
            </a:pPr>
            <a:endParaRPr lang="en-US" b="1">
              <a:latin typeface="Times New Roman" panose="02020603050405020304" pitchFamily="18" charset="0"/>
              <a:cs typeface="Times New Roman" panose="02020603050405020304" pitchFamily="18" charset="0"/>
            </a:endParaRPr>
          </a:p>
          <a:p>
            <a:pPr marL="0" indent="0" algn="ctr">
              <a:buNone/>
            </a:pPr>
            <a:r>
              <a:rPr lang="en-US" b="1">
                <a:latin typeface="Times New Roman" panose="02020603050405020304" pitchFamily="18" charset="0"/>
                <a:cs typeface="Times New Roman" panose="02020603050405020304" pitchFamily="18" charset="0"/>
              </a:rPr>
              <a:t>III. </a:t>
            </a:r>
            <a:r>
              <a:rPr lang="en-US" b="1" err="1">
                <a:latin typeface="Times New Roman" panose="02020603050405020304" pitchFamily="18" charset="0"/>
                <a:cs typeface="Times New Roman" panose="02020603050405020304" pitchFamily="18" charset="0"/>
              </a:rPr>
              <a:t>Giải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pháp</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thực</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hiện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bài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toán</a:t>
            </a:r>
            <a:endParaRPr lang="en-US" b="1">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19</a:t>
            </a:fld>
            <a:endParaRPr lang="en-US"/>
          </a:p>
        </p:txBody>
      </p:sp>
    </p:spTree>
    <p:extLst>
      <p:ext uri="{BB962C8B-B14F-4D97-AF65-F5344CB8AC3E}">
        <p14:creationId xmlns:p14="http://schemas.microsoft.com/office/powerpoint/2010/main" val="2351398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2588914" y="5424556"/>
            <a:ext cx="2057400" cy="365125"/>
          </a:xfrm>
          <a:prstGeom prst="rect">
            <a:avLst/>
          </a:prstGeom>
        </p:spPr>
        <p:txBody>
          <a:bodyPr/>
          <a:lstStyle/>
          <a:p>
            <a:fld id="{9EA0BE3B-158A-4EDF-80DC-E394A0D1600F}" type="slidenum">
              <a:rPr lang="en-US" smtClean="0"/>
              <a:pPr/>
              <a:t>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Contents</a:t>
            </a:r>
          </a:p>
        </p:txBody>
      </p:sp>
      <p:sp>
        <p:nvSpPr>
          <p:cNvPr id="6" name="Rectangle 5">
            <a:extLst>
              <a:ext uri="{FF2B5EF4-FFF2-40B4-BE49-F238E27FC236}">
                <a16:creationId xmlns:a16="http://schemas.microsoft.com/office/drawing/2014/main" id="{4C519A0C-6C4C-4FE1-B962-8A9089E5F678}"/>
              </a:ext>
            </a:extLst>
          </p:cNvPr>
          <p:cNvSpPr/>
          <p:nvPr/>
        </p:nvSpPr>
        <p:spPr>
          <a:xfrm>
            <a:off x="339783" y="1242991"/>
            <a:ext cx="6096000" cy="6804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360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BF3CDBED-0161-4074-B8AC-19DE2907082E}"/>
              </a:ext>
            </a:extLst>
          </p:cNvPr>
          <p:cNvSpPr/>
          <p:nvPr/>
        </p:nvSpPr>
        <p:spPr>
          <a:xfrm>
            <a:off x="5837383" y="2312900"/>
            <a:ext cx="6096000" cy="6804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0"/>
            <a:endParaRPr lang="en-US" sz="3600" b="1">
              <a:solidFill>
                <a:prstClr val="black"/>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4C2CD0E5-66E8-44DE-A095-7673879EFC3D}"/>
              </a:ext>
            </a:extLst>
          </p:cNvPr>
          <p:cNvSpPr/>
          <p:nvPr/>
        </p:nvSpPr>
        <p:spPr>
          <a:xfrm>
            <a:off x="339783" y="3315145"/>
            <a:ext cx="6096000" cy="6804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360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DF0E849E-C44D-442F-9EE7-CFC54B44EF40}"/>
              </a:ext>
            </a:extLst>
          </p:cNvPr>
          <p:cNvGrpSpPr/>
          <p:nvPr/>
        </p:nvGrpSpPr>
        <p:grpSpPr>
          <a:xfrm>
            <a:off x="631493" y="1052122"/>
            <a:ext cx="5804291" cy="797040"/>
            <a:chOff x="291708" y="9333"/>
            <a:chExt cx="5804291" cy="797040"/>
          </a:xfrm>
          <a:scene3d>
            <a:camera prst="orthographicFront"/>
            <a:lightRig rig="flat" dir="t"/>
          </a:scene3d>
        </p:grpSpPr>
        <p:sp>
          <p:nvSpPr>
            <p:cNvPr id="12" name="Rectangle: Rounded Corners 11">
              <a:extLst>
                <a:ext uri="{FF2B5EF4-FFF2-40B4-BE49-F238E27FC236}">
                  <a16:creationId xmlns:a16="http://schemas.microsoft.com/office/drawing/2014/main" id="{2F99F51A-E9A8-45FA-A23A-C9A82EA69E7C}"/>
                </a:ext>
              </a:extLst>
            </p:cNvPr>
            <p:cNvSpPr/>
            <p:nvPr/>
          </p:nvSpPr>
          <p:spPr>
            <a:xfrm>
              <a:off x="291708" y="9333"/>
              <a:ext cx="5804291" cy="797040"/>
            </a:xfrm>
            <a:prstGeom prst="roundRect">
              <a:avLst/>
            </a:prstGeom>
            <a:solidFill>
              <a:schemeClr val="accent1"/>
            </a:solidFill>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13" name="Rectangle: Rounded Corners 4">
              <a:extLst>
                <a:ext uri="{FF2B5EF4-FFF2-40B4-BE49-F238E27FC236}">
                  <a16:creationId xmlns:a16="http://schemas.microsoft.com/office/drawing/2014/main" id="{6A8D1E9B-A4F5-4567-82F3-37BE29B05247}"/>
                </a:ext>
              </a:extLst>
            </p:cNvPr>
            <p:cNvSpPr txBox="1"/>
            <p:nvPr/>
          </p:nvSpPr>
          <p:spPr>
            <a:xfrm>
              <a:off x="330616" y="48241"/>
              <a:ext cx="5726475" cy="71922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61290" tIns="0" rIns="161290" bIns="0" numCol="1" spcCol="1270" anchor="ctr" anchorCtr="0">
              <a:noAutofit/>
            </a:bodyPr>
            <a:lstStyle/>
            <a:p>
              <a:pPr defTabSz="1200150">
                <a:lnSpc>
                  <a:spcPct val="90000"/>
                </a:lnSpc>
                <a:spcBef>
                  <a:spcPct val="0"/>
                </a:spcBef>
                <a:spcAft>
                  <a:spcPct val="35000"/>
                </a:spcAft>
              </a:pPr>
              <a:r>
                <a:rPr lang="en-US" sz="2700" b="1">
                  <a:latin typeface="Times New Roman" panose="02020603050405020304" pitchFamily="18" charset="0"/>
                  <a:cs typeface="Times New Roman" panose="02020603050405020304" pitchFamily="18" charset="0"/>
                </a:rPr>
                <a:t>I. </a:t>
              </a:r>
              <a:r>
                <a:rPr lang="en-US" sz="2700" b="1" err="1">
                  <a:latin typeface="Times New Roman" panose="02020603050405020304" pitchFamily="18" charset="0"/>
                  <a:cs typeface="Times New Roman" panose="02020603050405020304" pitchFamily="18" charset="0"/>
                </a:rPr>
                <a:t>Đặt</a:t>
              </a:r>
              <a:r>
                <a:rPr lang="en-US" sz="2700" b="1">
                  <a:latin typeface="Times New Roman" panose="02020603050405020304" pitchFamily="18" charset="0"/>
                  <a:cs typeface="Times New Roman" panose="02020603050405020304" pitchFamily="18" charset="0"/>
                </a:rPr>
                <a:t> </a:t>
              </a:r>
              <a:r>
                <a:rPr lang="en-US" sz="2700" b="1" err="1">
                  <a:latin typeface="Times New Roman" panose="02020603050405020304" pitchFamily="18" charset="0"/>
                  <a:cs typeface="Times New Roman" panose="02020603050405020304" pitchFamily="18" charset="0"/>
                </a:rPr>
                <a:t>vấn</a:t>
              </a:r>
              <a:r>
                <a:rPr lang="en-US" sz="2700" b="1">
                  <a:latin typeface="Times New Roman" panose="02020603050405020304" pitchFamily="18" charset="0"/>
                  <a:cs typeface="Times New Roman" panose="02020603050405020304" pitchFamily="18" charset="0"/>
                </a:rPr>
                <a:t> </a:t>
              </a:r>
              <a:r>
                <a:rPr lang="en-US" sz="2700" b="1" err="1">
                  <a:latin typeface="Times New Roman" panose="02020603050405020304" pitchFamily="18" charset="0"/>
                  <a:cs typeface="Times New Roman" panose="02020603050405020304" pitchFamily="18" charset="0"/>
                </a:rPr>
                <a:t>đề</a:t>
              </a:r>
              <a:endParaRPr lang="en-US" sz="2700" b="1">
                <a:latin typeface="Times New Roman" panose="02020603050405020304" pitchFamily="18"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6C0E8721-1700-4768-B62B-1B7FF07F5EC4}"/>
              </a:ext>
            </a:extLst>
          </p:cNvPr>
          <p:cNvGrpSpPr/>
          <p:nvPr/>
        </p:nvGrpSpPr>
        <p:grpSpPr>
          <a:xfrm>
            <a:off x="6129093" y="1984144"/>
            <a:ext cx="5804291" cy="797040"/>
            <a:chOff x="290214" y="1253779"/>
            <a:chExt cx="5804291" cy="797040"/>
          </a:xfrm>
          <a:solidFill>
            <a:schemeClr val="accent2"/>
          </a:solidFill>
          <a:scene3d>
            <a:camera prst="orthographicFront"/>
            <a:lightRig rig="flat" dir="t"/>
          </a:scene3d>
        </p:grpSpPr>
        <p:sp>
          <p:nvSpPr>
            <p:cNvPr id="15" name="Rectangle: Rounded Corners 14">
              <a:extLst>
                <a:ext uri="{FF2B5EF4-FFF2-40B4-BE49-F238E27FC236}">
                  <a16:creationId xmlns:a16="http://schemas.microsoft.com/office/drawing/2014/main" id="{867923DD-C8D5-4409-928E-2CEF52CF37F4}"/>
                </a:ext>
              </a:extLst>
            </p:cNvPr>
            <p:cNvSpPr/>
            <p:nvPr/>
          </p:nvSpPr>
          <p:spPr>
            <a:xfrm>
              <a:off x="290214" y="1253779"/>
              <a:ext cx="5804291" cy="797040"/>
            </a:xfrm>
            <a:prstGeom prst="roundRect">
              <a:avLst/>
            </a:prstGeom>
            <a:grpFill/>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16" name="Rectangle: Rounded Corners 4">
              <a:extLst>
                <a:ext uri="{FF2B5EF4-FFF2-40B4-BE49-F238E27FC236}">
                  <a16:creationId xmlns:a16="http://schemas.microsoft.com/office/drawing/2014/main" id="{7436E9A4-2E63-4478-9C49-F4E1AF567895}"/>
                </a:ext>
              </a:extLst>
            </p:cNvPr>
            <p:cNvSpPr txBox="1"/>
            <p:nvPr/>
          </p:nvSpPr>
          <p:spPr>
            <a:xfrm>
              <a:off x="329122" y="1292687"/>
              <a:ext cx="5726475" cy="719224"/>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1290" tIns="0" rIns="161290" bIns="0" numCol="1" spcCol="1270" anchor="ctr" anchorCtr="0">
              <a:noAutofit/>
            </a:bodyPr>
            <a:lstStyle/>
            <a:p>
              <a:pPr defTabSz="1200150">
                <a:lnSpc>
                  <a:spcPct val="90000"/>
                </a:lnSpc>
                <a:spcBef>
                  <a:spcPct val="0"/>
                </a:spcBef>
                <a:spcAft>
                  <a:spcPct val="35000"/>
                </a:spcAft>
              </a:pPr>
              <a:r>
                <a:rPr lang="en-US" sz="2700" b="1">
                  <a:solidFill>
                    <a:prstClr val="black"/>
                  </a:solidFill>
                  <a:latin typeface="Times New Roman" panose="02020603050405020304" pitchFamily="18" charset="0"/>
                  <a:cs typeface="Times New Roman" panose="02020603050405020304" pitchFamily="18" charset="0"/>
                </a:rPr>
                <a:t>II. </a:t>
              </a:r>
              <a:r>
                <a:rPr lang="en-US" sz="2700" b="1" err="1">
                  <a:solidFill>
                    <a:prstClr val="black"/>
                  </a:solidFill>
                  <a:latin typeface="Times New Roman" panose="02020603050405020304" pitchFamily="18" charset="0"/>
                  <a:cs typeface="Times New Roman" panose="02020603050405020304" pitchFamily="18" charset="0"/>
                </a:rPr>
                <a:t>Giới</a:t>
              </a:r>
              <a:r>
                <a:rPr lang="en-US" sz="2700" b="1">
                  <a:solidFill>
                    <a:prstClr val="black"/>
                  </a:solidFill>
                  <a:latin typeface="Times New Roman" panose="02020603050405020304" pitchFamily="18" charset="0"/>
                  <a:cs typeface="Times New Roman" panose="02020603050405020304" pitchFamily="18" charset="0"/>
                </a:rPr>
                <a:t> </a:t>
              </a:r>
              <a:r>
                <a:rPr lang="en-US" sz="2700" b="1" err="1">
                  <a:solidFill>
                    <a:prstClr val="black"/>
                  </a:solidFill>
                  <a:latin typeface="Times New Roman" panose="02020603050405020304" pitchFamily="18" charset="0"/>
                  <a:cs typeface="Times New Roman" panose="02020603050405020304" pitchFamily="18" charset="0"/>
                </a:rPr>
                <a:t>thiệu</a:t>
              </a:r>
              <a:r>
                <a:rPr lang="en-US" sz="2700" b="1">
                  <a:solidFill>
                    <a:prstClr val="black"/>
                  </a:solidFill>
                  <a:latin typeface="Times New Roman" panose="02020603050405020304" pitchFamily="18" charset="0"/>
                  <a:cs typeface="Times New Roman" panose="02020603050405020304" pitchFamily="18" charset="0"/>
                </a:rPr>
                <a:t> </a:t>
              </a:r>
              <a:r>
                <a:rPr lang="en-US" sz="2700" b="1" err="1">
                  <a:solidFill>
                    <a:prstClr val="black"/>
                  </a:solidFill>
                  <a:latin typeface="Times New Roman" panose="02020603050405020304" pitchFamily="18" charset="0"/>
                  <a:cs typeface="Times New Roman" panose="02020603050405020304" pitchFamily="18" charset="0"/>
                </a:rPr>
                <a:t>thuật</a:t>
              </a:r>
              <a:r>
                <a:rPr lang="en-US" sz="2700" b="1">
                  <a:solidFill>
                    <a:prstClr val="black"/>
                  </a:solidFill>
                  <a:latin typeface="Times New Roman" panose="02020603050405020304" pitchFamily="18" charset="0"/>
                  <a:cs typeface="Times New Roman" panose="02020603050405020304" pitchFamily="18" charset="0"/>
                </a:rPr>
                <a:t> </a:t>
              </a:r>
              <a:r>
                <a:rPr lang="en-US" sz="2700" b="1" err="1">
                  <a:solidFill>
                    <a:prstClr val="black"/>
                  </a:solidFill>
                  <a:latin typeface="Times New Roman" panose="02020603050405020304" pitchFamily="18" charset="0"/>
                  <a:cs typeface="Times New Roman" panose="02020603050405020304" pitchFamily="18" charset="0"/>
                </a:rPr>
                <a:t>toán</a:t>
              </a:r>
              <a:r>
                <a:rPr lang="en-US" sz="2700" b="1">
                  <a:solidFill>
                    <a:prstClr val="black"/>
                  </a:solidFill>
                  <a:latin typeface="Times New Roman" panose="02020603050405020304" pitchFamily="18" charset="0"/>
                  <a:cs typeface="Times New Roman" panose="02020603050405020304" pitchFamily="18" charset="0"/>
                </a:rPr>
                <a:t> OCR</a:t>
              </a:r>
            </a:p>
          </p:txBody>
        </p:sp>
      </p:grpSp>
      <p:grpSp>
        <p:nvGrpSpPr>
          <p:cNvPr id="24" name="Group 23">
            <a:extLst>
              <a:ext uri="{FF2B5EF4-FFF2-40B4-BE49-F238E27FC236}">
                <a16:creationId xmlns:a16="http://schemas.microsoft.com/office/drawing/2014/main" id="{1F157AF5-A1BF-4510-BFA9-A90A8D587B38}"/>
              </a:ext>
            </a:extLst>
          </p:cNvPr>
          <p:cNvGrpSpPr/>
          <p:nvPr/>
        </p:nvGrpSpPr>
        <p:grpSpPr>
          <a:xfrm>
            <a:off x="631493" y="3103029"/>
            <a:ext cx="5804291" cy="797040"/>
            <a:chOff x="290214" y="1253779"/>
            <a:chExt cx="5804291" cy="797040"/>
          </a:xfrm>
          <a:solidFill>
            <a:srgbClr val="FFFF00"/>
          </a:solidFill>
          <a:scene3d>
            <a:camera prst="orthographicFront"/>
            <a:lightRig rig="flat" dir="t"/>
          </a:scene3d>
        </p:grpSpPr>
        <p:sp>
          <p:nvSpPr>
            <p:cNvPr id="25" name="Rectangle: Rounded Corners 24">
              <a:extLst>
                <a:ext uri="{FF2B5EF4-FFF2-40B4-BE49-F238E27FC236}">
                  <a16:creationId xmlns:a16="http://schemas.microsoft.com/office/drawing/2014/main" id="{B3FB8061-6C69-4174-A059-37392675A57F}"/>
                </a:ext>
              </a:extLst>
            </p:cNvPr>
            <p:cNvSpPr/>
            <p:nvPr/>
          </p:nvSpPr>
          <p:spPr>
            <a:xfrm>
              <a:off x="290214" y="1253779"/>
              <a:ext cx="5804291" cy="797040"/>
            </a:xfrm>
            <a:prstGeom prst="roundRect">
              <a:avLst/>
            </a:prstGeom>
            <a:grpFill/>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26" name="Rectangle: Rounded Corners 4">
              <a:extLst>
                <a:ext uri="{FF2B5EF4-FFF2-40B4-BE49-F238E27FC236}">
                  <a16:creationId xmlns:a16="http://schemas.microsoft.com/office/drawing/2014/main" id="{0B2DA499-A216-43FD-9063-A3434399DE40}"/>
                </a:ext>
              </a:extLst>
            </p:cNvPr>
            <p:cNvSpPr txBox="1"/>
            <p:nvPr/>
          </p:nvSpPr>
          <p:spPr>
            <a:xfrm>
              <a:off x="329122" y="1292687"/>
              <a:ext cx="5726475" cy="719224"/>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1290" tIns="0" rIns="161290" bIns="0" numCol="1" spcCol="1270" anchor="ctr" anchorCtr="0">
              <a:noAutofit/>
            </a:bodyPr>
            <a:lstStyle/>
            <a:p>
              <a:pPr defTabSz="1200150">
                <a:lnSpc>
                  <a:spcPct val="90000"/>
                </a:lnSpc>
                <a:spcBef>
                  <a:spcPct val="0"/>
                </a:spcBef>
                <a:spcAft>
                  <a:spcPct val="35000"/>
                </a:spcAft>
              </a:pPr>
              <a:r>
                <a:rPr lang="en-US" sz="2700" b="1">
                  <a:solidFill>
                    <a:prstClr val="black"/>
                  </a:solidFill>
                  <a:latin typeface="Times New Roman" panose="02020603050405020304" pitchFamily="18" charset="0"/>
                  <a:cs typeface="Times New Roman" panose="02020603050405020304" pitchFamily="18" charset="0"/>
                </a:rPr>
                <a:t>III. </a:t>
              </a:r>
              <a:r>
                <a:rPr lang="en-US" sz="2700" b="1" err="1">
                  <a:solidFill>
                    <a:prstClr val="black"/>
                  </a:solidFill>
                  <a:latin typeface="Times New Roman" panose="02020603050405020304" pitchFamily="18" charset="0"/>
                  <a:cs typeface="Times New Roman" panose="02020603050405020304" pitchFamily="18" charset="0"/>
                </a:rPr>
                <a:t>Giải</a:t>
              </a:r>
              <a:r>
                <a:rPr lang="en-US" sz="2700" b="1">
                  <a:solidFill>
                    <a:prstClr val="black"/>
                  </a:solidFill>
                  <a:latin typeface="Times New Roman" panose="02020603050405020304" pitchFamily="18" charset="0"/>
                  <a:cs typeface="Times New Roman" panose="02020603050405020304" pitchFamily="18" charset="0"/>
                </a:rPr>
                <a:t> </a:t>
              </a:r>
              <a:r>
                <a:rPr lang="en-US" sz="2700" b="1" err="1">
                  <a:solidFill>
                    <a:prstClr val="black"/>
                  </a:solidFill>
                  <a:latin typeface="Times New Roman" panose="02020603050405020304" pitchFamily="18" charset="0"/>
                  <a:cs typeface="Times New Roman" panose="02020603050405020304" pitchFamily="18" charset="0"/>
                </a:rPr>
                <a:t>pháp</a:t>
              </a:r>
              <a:r>
                <a:rPr lang="en-US" sz="2700" b="1">
                  <a:solidFill>
                    <a:prstClr val="black"/>
                  </a:solidFill>
                  <a:latin typeface="Times New Roman" panose="02020603050405020304" pitchFamily="18" charset="0"/>
                  <a:cs typeface="Times New Roman" panose="02020603050405020304" pitchFamily="18" charset="0"/>
                </a:rPr>
                <a:t> </a:t>
              </a:r>
              <a:r>
                <a:rPr lang="en-US" sz="2700" b="1" err="1">
                  <a:solidFill>
                    <a:prstClr val="black"/>
                  </a:solidFill>
                  <a:latin typeface="Times New Roman" panose="02020603050405020304" pitchFamily="18" charset="0"/>
                  <a:cs typeface="Times New Roman" panose="02020603050405020304" pitchFamily="18" charset="0"/>
                </a:rPr>
                <a:t>thực</a:t>
              </a:r>
              <a:r>
                <a:rPr lang="en-US" sz="2700" b="1">
                  <a:solidFill>
                    <a:prstClr val="black"/>
                  </a:solidFill>
                  <a:latin typeface="Times New Roman" panose="02020603050405020304" pitchFamily="18" charset="0"/>
                  <a:cs typeface="Times New Roman" panose="02020603050405020304" pitchFamily="18" charset="0"/>
                </a:rPr>
                <a:t> </a:t>
              </a:r>
              <a:r>
                <a:rPr lang="en-US" sz="2700" b="1" err="1">
                  <a:solidFill>
                    <a:prstClr val="black"/>
                  </a:solidFill>
                  <a:latin typeface="Times New Roman" panose="02020603050405020304" pitchFamily="18" charset="0"/>
                  <a:cs typeface="Times New Roman" panose="02020603050405020304" pitchFamily="18" charset="0"/>
                </a:rPr>
                <a:t>hiện</a:t>
              </a:r>
              <a:r>
                <a:rPr lang="en-US" sz="2700" b="1">
                  <a:solidFill>
                    <a:prstClr val="black"/>
                  </a:solidFill>
                  <a:latin typeface="Times New Roman" panose="02020603050405020304" pitchFamily="18" charset="0"/>
                  <a:cs typeface="Times New Roman" panose="02020603050405020304" pitchFamily="18" charset="0"/>
                </a:rPr>
                <a:t> </a:t>
              </a:r>
              <a:r>
                <a:rPr lang="en-US" sz="2700" b="1" err="1">
                  <a:solidFill>
                    <a:prstClr val="black"/>
                  </a:solidFill>
                  <a:latin typeface="Times New Roman" panose="02020603050405020304" pitchFamily="18" charset="0"/>
                  <a:cs typeface="Times New Roman" panose="02020603050405020304" pitchFamily="18" charset="0"/>
                </a:rPr>
                <a:t>bài</a:t>
              </a:r>
              <a:r>
                <a:rPr lang="en-US" sz="2700" b="1">
                  <a:solidFill>
                    <a:prstClr val="black"/>
                  </a:solidFill>
                  <a:latin typeface="Times New Roman" panose="02020603050405020304" pitchFamily="18" charset="0"/>
                  <a:cs typeface="Times New Roman" panose="02020603050405020304" pitchFamily="18" charset="0"/>
                </a:rPr>
                <a:t> </a:t>
              </a:r>
              <a:r>
                <a:rPr lang="en-US" sz="2700" b="1" err="1">
                  <a:solidFill>
                    <a:prstClr val="black"/>
                  </a:solidFill>
                  <a:latin typeface="Times New Roman" panose="02020603050405020304" pitchFamily="18" charset="0"/>
                  <a:cs typeface="Times New Roman" panose="02020603050405020304" pitchFamily="18" charset="0"/>
                </a:rPr>
                <a:t>toán</a:t>
              </a:r>
              <a:endParaRPr lang="en-US" sz="2700" b="1">
                <a:solidFill>
                  <a:prstClr val="black"/>
                </a:solidFill>
                <a:latin typeface="Times New Roman" panose="02020603050405020304" pitchFamily="18" charset="0"/>
                <a:cs typeface="Times New Roman" panose="02020603050405020304" pitchFamily="18" charset="0"/>
              </a:endParaRPr>
            </a:p>
          </p:txBody>
        </p:sp>
      </p:grpSp>
      <p:sp>
        <p:nvSpPr>
          <p:cNvPr id="17" name="Rectangle 16">
            <a:extLst>
              <a:ext uri="{FF2B5EF4-FFF2-40B4-BE49-F238E27FC236}">
                <a16:creationId xmlns:a16="http://schemas.microsoft.com/office/drawing/2014/main" id="{4C2CD0E5-66E8-44DE-A095-7673879EFC3D}"/>
              </a:ext>
            </a:extLst>
          </p:cNvPr>
          <p:cNvSpPr/>
          <p:nvPr/>
        </p:nvSpPr>
        <p:spPr>
          <a:xfrm>
            <a:off x="5837384" y="4295911"/>
            <a:ext cx="6096000" cy="6804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36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1F157AF5-A1BF-4510-BFA9-A90A8D587B38}"/>
              </a:ext>
            </a:extLst>
          </p:cNvPr>
          <p:cNvGrpSpPr/>
          <p:nvPr/>
        </p:nvGrpSpPr>
        <p:grpSpPr>
          <a:xfrm>
            <a:off x="6129094" y="4083795"/>
            <a:ext cx="5804291" cy="797040"/>
            <a:chOff x="290214" y="1253779"/>
            <a:chExt cx="5804291" cy="797040"/>
          </a:xfrm>
          <a:solidFill>
            <a:srgbClr val="92D050"/>
          </a:solidFill>
          <a:scene3d>
            <a:camera prst="orthographicFront"/>
            <a:lightRig rig="flat" dir="t"/>
          </a:scene3d>
        </p:grpSpPr>
        <p:sp>
          <p:nvSpPr>
            <p:cNvPr id="19" name="Rectangle: Rounded Corners 24">
              <a:extLst>
                <a:ext uri="{FF2B5EF4-FFF2-40B4-BE49-F238E27FC236}">
                  <a16:creationId xmlns:a16="http://schemas.microsoft.com/office/drawing/2014/main" id="{B3FB8061-6C69-4174-A059-37392675A57F}"/>
                </a:ext>
              </a:extLst>
            </p:cNvPr>
            <p:cNvSpPr/>
            <p:nvPr/>
          </p:nvSpPr>
          <p:spPr>
            <a:xfrm>
              <a:off x="290214" y="1253779"/>
              <a:ext cx="5804291" cy="797040"/>
            </a:xfrm>
            <a:prstGeom prst="roundRect">
              <a:avLst/>
            </a:prstGeom>
            <a:grpFill/>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20" name="Rectangle: Rounded Corners 4">
              <a:extLst>
                <a:ext uri="{FF2B5EF4-FFF2-40B4-BE49-F238E27FC236}">
                  <a16:creationId xmlns:a16="http://schemas.microsoft.com/office/drawing/2014/main" id="{0B2DA499-A216-43FD-9063-A3434399DE40}"/>
                </a:ext>
              </a:extLst>
            </p:cNvPr>
            <p:cNvSpPr txBox="1"/>
            <p:nvPr/>
          </p:nvSpPr>
          <p:spPr>
            <a:xfrm>
              <a:off x="329122" y="1292687"/>
              <a:ext cx="5726475" cy="719224"/>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1290" tIns="0" rIns="161290" bIns="0" numCol="1" spcCol="1270" anchor="ctr" anchorCtr="0">
              <a:noAutofit/>
            </a:bodyPr>
            <a:lstStyle/>
            <a:p>
              <a:pPr defTabSz="1200150">
                <a:lnSpc>
                  <a:spcPct val="90000"/>
                </a:lnSpc>
                <a:spcBef>
                  <a:spcPct val="0"/>
                </a:spcBef>
                <a:spcAft>
                  <a:spcPct val="35000"/>
                </a:spcAft>
              </a:pPr>
              <a:r>
                <a:rPr lang="en-US" sz="2700" b="1">
                  <a:solidFill>
                    <a:prstClr val="black"/>
                  </a:solidFill>
                  <a:latin typeface="Times New Roman" panose="02020603050405020304" pitchFamily="18" charset="0"/>
                  <a:cs typeface="Times New Roman" panose="02020603050405020304" pitchFamily="18" charset="0"/>
                </a:rPr>
                <a:t>IV. </a:t>
              </a:r>
              <a:r>
                <a:rPr lang="en-US" sz="2700" b="1" err="1">
                  <a:solidFill>
                    <a:prstClr val="black"/>
                  </a:solidFill>
                  <a:latin typeface="Times New Roman" panose="02020603050405020304" pitchFamily="18" charset="0"/>
                  <a:cs typeface="Times New Roman" panose="02020603050405020304" pitchFamily="18" charset="0"/>
                </a:rPr>
                <a:t>Các</a:t>
              </a:r>
              <a:r>
                <a:rPr lang="en-US" sz="2700" b="1">
                  <a:solidFill>
                    <a:prstClr val="black"/>
                  </a:solidFill>
                  <a:latin typeface="Times New Roman" panose="02020603050405020304" pitchFamily="18" charset="0"/>
                  <a:cs typeface="Times New Roman" panose="02020603050405020304" pitchFamily="18" charset="0"/>
                </a:rPr>
                <a:t> </a:t>
              </a:r>
              <a:r>
                <a:rPr lang="en-US" sz="2700" b="1" err="1">
                  <a:solidFill>
                    <a:prstClr val="black"/>
                  </a:solidFill>
                  <a:latin typeface="Times New Roman" panose="02020603050405020304" pitchFamily="18" charset="0"/>
                  <a:cs typeface="Times New Roman" panose="02020603050405020304" pitchFamily="18" charset="0"/>
                </a:rPr>
                <a:t>kết</a:t>
              </a:r>
              <a:r>
                <a:rPr lang="en-US" sz="2700" b="1">
                  <a:solidFill>
                    <a:prstClr val="black"/>
                  </a:solidFill>
                  <a:latin typeface="Times New Roman" panose="02020603050405020304" pitchFamily="18" charset="0"/>
                  <a:cs typeface="Times New Roman" panose="02020603050405020304" pitchFamily="18" charset="0"/>
                </a:rPr>
                <a:t> </a:t>
              </a:r>
              <a:r>
                <a:rPr lang="en-US" sz="2700" b="1" err="1">
                  <a:solidFill>
                    <a:prstClr val="black"/>
                  </a:solidFill>
                  <a:latin typeface="Times New Roman" panose="02020603050405020304" pitchFamily="18" charset="0"/>
                  <a:cs typeface="Times New Roman" panose="02020603050405020304" pitchFamily="18" charset="0"/>
                </a:rPr>
                <a:t>quả</a:t>
              </a:r>
              <a:endParaRPr lang="en-US" sz="2700" b="1">
                <a:solidFill>
                  <a:prstClr val="black"/>
                </a:solidFill>
                <a:latin typeface="Times New Roman" panose="02020603050405020304" pitchFamily="18" charset="0"/>
                <a:cs typeface="Times New Roman" panose="02020603050405020304" pitchFamily="18" charset="0"/>
              </a:endParaRPr>
            </a:p>
          </p:txBody>
        </p:sp>
      </p:grpSp>
      <p:sp>
        <p:nvSpPr>
          <p:cNvPr id="21" name="Rectangle 20">
            <a:extLst>
              <a:ext uri="{FF2B5EF4-FFF2-40B4-BE49-F238E27FC236}">
                <a16:creationId xmlns:a16="http://schemas.microsoft.com/office/drawing/2014/main" id="{4C2CD0E5-66E8-44DE-A095-7673879EFC3D}"/>
              </a:ext>
            </a:extLst>
          </p:cNvPr>
          <p:cNvSpPr/>
          <p:nvPr/>
        </p:nvSpPr>
        <p:spPr>
          <a:xfrm>
            <a:off x="365532" y="5291823"/>
            <a:ext cx="6096000" cy="6804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sz="3600">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1F157AF5-A1BF-4510-BFA9-A90A8D587B38}"/>
              </a:ext>
            </a:extLst>
          </p:cNvPr>
          <p:cNvGrpSpPr/>
          <p:nvPr/>
        </p:nvGrpSpPr>
        <p:grpSpPr>
          <a:xfrm>
            <a:off x="657242" y="5079707"/>
            <a:ext cx="5804291" cy="797040"/>
            <a:chOff x="290214" y="1253779"/>
            <a:chExt cx="5804291" cy="797040"/>
          </a:xfrm>
          <a:solidFill>
            <a:schemeClr val="accent4">
              <a:lumMod val="40000"/>
              <a:lumOff val="60000"/>
            </a:schemeClr>
          </a:solidFill>
          <a:scene3d>
            <a:camera prst="orthographicFront"/>
            <a:lightRig rig="flat" dir="t"/>
          </a:scene3d>
        </p:grpSpPr>
        <p:sp>
          <p:nvSpPr>
            <p:cNvPr id="23" name="Rectangle: Rounded Corners 24">
              <a:extLst>
                <a:ext uri="{FF2B5EF4-FFF2-40B4-BE49-F238E27FC236}">
                  <a16:creationId xmlns:a16="http://schemas.microsoft.com/office/drawing/2014/main" id="{B3FB8061-6C69-4174-A059-37392675A57F}"/>
                </a:ext>
              </a:extLst>
            </p:cNvPr>
            <p:cNvSpPr/>
            <p:nvPr/>
          </p:nvSpPr>
          <p:spPr>
            <a:xfrm>
              <a:off x="290214" y="1253779"/>
              <a:ext cx="5804291" cy="797040"/>
            </a:xfrm>
            <a:prstGeom prst="roundRect">
              <a:avLst/>
            </a:prstGeom>
            <a:grpFill/>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27" name="Rectangle: Rounded Corners 4">
              <a:extLst>
                <a:ext uri="{FF2B5EF4-FFF2-40B4-BE49-F238E27FC236}">
                  <a16:creationId xmlns:a16="http://schemas.microsoft.com/office/drawing/2014/main" id="{0B2DA499-A216-43FD-9063-A3434399DE40}"/>
                </a:ext>
              </a:extLst>
            </p:cNvPr>
            <p:cNvSpPr txBox="1"/>
            <p:nvPr/>
          </p:nvSpPr>
          <p:spPr>
            <a:xfrm>
              <a:off x="329122" y="1292687"/>
              <a:ext cx="5726475" cy="719224"/>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1290" tIns="0" rIns="161290" bIns="0" numCol="1" spcCol="1270" anchor="ctr" anchorCtr="0">
              <a:noAutofit/>
            </a:bodyPr>
            <a:lstStyle/>
            <a:p>
              <a:pPr defTabSz="1200150">
                <a:lnSpc>
                  <a:spcPct val="90000"/>
                </a:lnSpc>
                <a:spcBef>
                  <a:spcPct val="0"/>
                </a:spcBef>
                <a:spcAft>
                  <a:spcPct val="35000"/>
                </a:spcAft>
              </a:pPr>
              <a:r>
                <a:rPr lang="en-US" sz="2700" b="1">
                  <a:solidFill>
                    <a:prstClr val="black"/>
                  </a:solidFill>
                  <a:latin typeface="Times New Roman" panose="02020603050405020304" pitchFamily="18" charset="0"/>
                  <a:cs typeface="Times New Roman" panose="02020603050405020304" pitchFamily="18" charset="0"/>
                </a:rPr>
                <a:t>V. </a:t>
              </a:r>
              <a:r>
                <a:rPr lang="en-US" sz="2700" b="1" err="1">
                  <a:solidFill>
                    <a:prstClr val="black"/>
                  </a:solidFill>
                  <a:latin typeface="Times New Roman" panose="02020603050405020304" pitchFamily="18" charset="0"/>
                  <a:cs typeface="Times New Roman" panose="02020603050405020304" pitchFamily="18" charset="0"/>
                </a:rPr>
                <a:t>Kết</a:t>
              </a:r>
              <a:r>
                <a:rPr lang="en-US" sz="2700" b="1">
                  <a:solidFill>
                    <a:prstClr val="black"/>
                  </a:solidFill>
                  <a:latin typeface="Times New Roman" panose="02020603050405020304" pitchFamily="18" charset="0"/>
                  <a:cs typeface="Times New Roman" panose="02020603050405020304" pitchFamily="18" charset="0"/>
                </a:rPr>
                <a:t> </a:t>
              </a:r>
              <a:r>
                <a:rPr lang="en-US" sz="2700" b="1" err="1">
                  <a:solidFill>
                    <a:prstClr val="black"/>
                  </a:solidFill>
                  <a:latin typeface="Times New Roman" panose="02020603050405020304" pitchFamily="18" charset="0"/>
                  <a:cs typeface="Times New Roman" panose="02020603050405020304" pitchFamily="18" charset="0"/>
                </a:rPr>
                <a:t>luận</a:t>
              </a:r>
              <a:endParaRPr lang="en-US" sz="2700" b="1">
                <a:solidFill>
                  <a:prstClr val="black"/>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1386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randombar(horizontal)">
                                      <p:cBhvr>
                                        <p:cTn id="23" dur="500"/>
                                        <p:tgtEl>
                                          <p:spTgt spid="2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randombar(horizont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randombar(horizontal)">
                                      <p:cBhvr>
                                        <p:cTn id="39" dur="500"/>
                                        <p:tgtEl>
                                          <p:spTgt spid="2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randombar(horizontal)">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III.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(Training)</a:t>
            </a:r>
          </a:p>
        </p:txBody>
      </p:sp>
      <p:pic>
        <p:nvPicPr>
          <p:cNvPr id="8" name="Picture 7" descr="Ảnh có chứa văn bản&#10;&#10;Mô tả được tạo tự động"/>
          <p:cNvPicPr/>
          <p:nvPr/>
        </p:nvPicPr>
        <p:blipFill>
          <a:blip r:embed="rId3" cstate="print">
            <a:extLst>
              <a:ext uri="{28A0092B-C50C-407E-A947-70E740481C1C}">
                <a14:useLocalDpi xmlns:a14="http://schemas.microsoft.com/office/drawing/2010/main" val="0"/>
              </a:ext>
            </a:extLst>
          </a:blip>
          <a:stretch>
            <a:fillRect/>
          </a:stretch>
        </p:blipFill>
        <p:spPr>
          <a:xfrm>
            <a:off x="370090" y="2107853"/>
            <a:ext cx="5485765" cy="2827020"/>
          </a:xfrm>
          <a:prstGeom prst="rect">
            <a:avLst/>
          </a:prstGeom>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362353" y="1042006"/>
            <a:ext cx="5349356" cy="5146358"/>
          </a:xfrm>
          <a:prstGeom prst="rect">
            <a:avLst/>
          </a:prstGeom>
        </p:spPr>
      </p:pic>
    </p:spTree>
    <p:extLst>
      <p:ext uri="{BB962C8B-B14F-4D97-AF65-F5344CB8AC3E}">
        <p14:creationId xmlns:p14="http://schemas.microsoft.com/office/powerpoint/2010/main" val="3893795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III.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(Training)</a:t>
            </a:r>
          </a:p>
        </p:txBody>
      </p:sp>
      <p:pic>
        <p:nvPicPr>
          <p:cNvPr id="4" name="Picture 3" descr="A screenshot of a computer&#10;&#10;Description automatically generated"/>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586" y="2017335"/>
            <a:ext cx="5291050" cy="2840991"/>
          </a:xfrm>
          <a:prstGeom prst="rect">
            <a:avLst/>
          </a:prstGeom>
          <a:noFill/>
          <a:ln>
            <a:noFill/>
          </a:ln>
        </p:spPr>
      </p:pic>
      <p:pic>
        <p:nvPicPr>
          <p:cNvPr id="6" name="Picture 5" descr="A picture containing text, screenshot, people&#10;&#10;Description automatically generated"/>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0436" y="2017334"/>
            <a:ext cx="5975927" cy="2840991"/>
          </a:xfrm>
          <a:prstGeom prst="rect">
            <a:avLst/>
          </a:prstGeom>
          <a:noFill/>
          <a:ln>
            <a:noFill/>
          </a:ln>
        </p:spPr>
      </p:pic>
    </p:spTree>
    <p:extLst>
      <p:ext uri="{BB962C8B-B14F-4D97-AF65-F5344CB8AC3E}">
        <p14:creationId xmlns:p14="http://schemas.microsoft.com/office/powerpoint/2010/main" val="70939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III.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(Training)</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06647" y="1180061"/>
            <a:ext cx="5447608" cy="4638848"/>
          </a:xfrm>
          <a:prstGeom prst="rect">
            <a:avLst/>
          </a:prstGeom>
          <a:noFill/>
          <a:ln>
            <a:noFill/>
          </a:ln>
        </p:spPr>
      </p:pic>
      <p:pic>
        <p:nvPicPr>
          <p:cNvPr id="7" name="Picture 6" descr="A screenshot of a computer&#10;&#10;Description automatically generated with medium confidence"/>
          <p:cNvPicPr/>
          <p:nvPr/>
        </p:nvPicPr>
        <p:blipFill>
          <a:blip r:embed="rId4">
            <a:extLst>
              <a:ext uri="{28A0092B-C50C-407E-A947-70E740481C1C}">
                <a14:useLocalDpi xmlns:a14="http://schemas.microsoft.com/office/drawing/2010/main" val="0"/>
              </a:ext>
            </a:extLst>
          </a:blip>
          <a:srcRect/>
          <a:stretch>
            <a:fillRect/>
          </a:stretch>
        </p:blipFill>
        <p:spPr bwMode="auto">
          <a:xfrm>
            <a:off x="5948217" y="1180061"/>
            <a:ext cx="5606473" cy="4638848"/>
          </a:xfrm>
          <a:prstGeom prst="rect">
            <a:avLst/>
          </a:prstGeom>
          <a:noFill/>
          <a:ln>
            <a:noFill/>
          </a:ln>
        </p:spPr>
      </p:pic>
    </p:spTree>
    <p:extLst>
      <p:ext uri="{BB962C8B-B14F-4D97-AF65-F5344CB8AC3E}">
        <p14:creationId xmlns:p14="http://schemas.microsoft.com/office/powerpoint/2010/main" val="188689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III.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endParaRPr lang="en-US">
              <a:latin typeface="Times New Roman" panose="02020603050405020304" pitchFamily="18" charset="0"/>
              <a:cs typeface="Times New Roman" panose="02020603050405020304" pitchFamily="18" charset="0"/>
            </a:endParaRPr>
          </a:p>
        </p:txBody>
      </p:sp>
      <p:sp>
        <p:nvSpPr>
          <p:cNvPr id="3" name="Rectangle 2"/>
          <p:cNvSpPr/>
          <p:nvPr/>
        </p:nvSpPr>
        <p:spPr>
          <a:xfrm>
            <a:off x="429331" y="1840406"/>
            <a:ext cx="3348994" cy="369332"/>
          </a:xfrm>
          <a:prstGeom prst="rect">
            <a:avLst/>
          </a:prstGeom>
        </p:spPr>
        <p:txBody>
          <a:bodyPr wrap="none">
            <a:spAutoFit/>
          </a:bodyPr>
          <a:lstStyle/>
          <a:p>
            <a:r>
              <a:rPr lang="en-US" err="1">
                <a:latin typeface="Times New Roman" panose="02020603050405020304" pitchFamily="18" charset="0"/>
                <a:ea typeface="Calibri" panose="020F0502020204030204" pitchFamily="34" charset="0"/>
              </a:rPr>
              <a:t>Ảnh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đầu</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vào</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với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kích</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thước</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tuỳ</a:t>
            </a:r>
            <a:r>
              <a:rPr lang="en-US">
                <a:latin typeface="Times New Roman" panose="02020603050405020304" pitchFamily="18" charset="0"/>
                <a:ea typeface="Calibri" panose="020F0502020204030204" pitchFamily="34" charset="0"/>
              </a:rPr>
              <a:t> ý </a:t>
            </a:r>
            <a:endParaRPr lang="en-US"/>
          </a:p>
        </p:txBody>
      </p:sp>
      <p:pic>
        <p:nvPicPr>
          <p:cNvPr id="6" name="Hình ảnh 11" descr="Ảnh có chứa văn bản&#10;&#10;Mô tả được tạo tự động"/>
          <p:cNvPicPr/>
          <p:nvPr/>
        </p:nvPicPr>
        <p:blipFill>
          <a:blip r:embed="rId2">
            <a:extLst>
              <a:ext uri="{28A0092B-C50C-407E-A947-70E740481C1C}">
                <a14:useLocalDpi xmlns:a14="http://schemas.microsoft.com/office/drawing/2010/main" val="0"/>
              </a:ext>
            </a:extLst>
          </a:blip>
          <a:stretch>
            <a:fillRect/>
          </a:stretch>
        </p:blipFill>
        <p:spPr>
          <a:xfrm>
            <a:off x="4320136" y="1114487"/>
            <a:ext cx="6763501" cy="4782066"/>
          </a:xfrm>
          <a:prstGeom prst="rect">
            <a:avLst/>
          </a:prstGeom>
        </p:spPr>
      </p:pic>
    </p:spTree>
    <p:extLst>
      <p:ext uri="{BB962C8B-B14F-4D97-AF65-F5344CB8AC3E}">
        <p14:creationId xmlns:p14="http://schemas.microsoft.com/office/powerpoint/2010/main" val="3586303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III.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endParaRPr lang="en-US">
              <a:latin typeface="Times New Roman" panose="02020603050405020304" pitchFamily="18" charset="0"/>
              <a:cs typeface="Times New Roman" panose="02020603050405020304" pitchFamily="18" charset="0"/>
            </a:endParaRPr>
          </a:p>
        </p:txBody>
      </p:sp>
      <p:sp>
        <p:nvSpPr>
          <p:cNvPr id="6" name="Rectangle 5"/>
          <p:cNvSpPr/>
          <p:nvPr/>
        </p:nvSpPr>
        <p:spPr>
          <a:xfrm>
            <a:off x="429331" y="1840406"/>
            <a:ext cx="3353995" cy="369332"/>
          </a:xfrm>
          <a:prstGeom prst="rect">
            <a:avLst/>
          </a:prstGeom>
        </p:spPr>
        <p:txBody>
          <a:bodyPr wrap="none">
            <a:spAutoFit/>
          </a:bodyPr>
          <a:lstStyle/>
          <a:p>
            <a:r>
              <a:rPr lang="en-US">
                <a:latin typeface="Times New Roman" panose="02020603050405020304" pitchFamily="18" charset="0"/>
                <a:cs typeface="Times New Roman" panose="02020603050405020304" pitchFamily="18" charset="0"/>
              </a:rPr>
              <a:t>Resize </a:t>
            </a:r>
            <a:r>
              <a:rPr lang="en-US" err="1">
                <a:latin typeface="Times New Roman" panose="02020603050405020304" pitchFamily="18" charset="0"/>
                <a:cs typeface="Times New Roman" panose="02020603050405020304" pitchFamily="18" charset="0"/>
              </a:rPr>
              <a:t>lại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kích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thước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đầu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a:t>
            </a:r>
          </a:p>
        </p:txBody>
      </p:sp>
      <p:pic>
        <p:nvPicPr>
          <p:cNvPr id="7" name="Picture 6"/>
          <p:cNvPicPr>
            <a:picLocks noChangeAspect="1"/>
          </p:cNvPicPr>
          <p:nvPr/>
        </p:nvPicPr>
        <p:blipFill>
          <a:blip r:embed="rId2"/>
          <a:stretch>
            <a:fillRect/>
          </a:stretch>
        </p:blipFill>
        <p:spPr>
          <a:xfrm>
            <a:off x="4538950" y="1173889"/>
            <a:ext cx="7090755" cy="5005239"/>
          </a:xfrm>
          <a:prstGeom prst="rect">
            <a:avLst/>
          </a:prstGeom>
        </p:spPr>
      </p:pic>
      <p:pic>
        <p:nvPicPr>
          <p:cNvPr id="8" name="Hình ảnh 7" descr="Ảnh có chứa văn bản&#10;&#10;Mô tả được tạo tự động"/>
          <p:cNvPicPr/>
          <p:nvPr/>
        </p:nvPicPr>
        <p:blipFill>
          <a:blip r:embed="rId3" cstate="print">
            <a:extLst>
              <a:ext uri="{28A0092B-C50C-407E-A947-70E740481C1C}">
                <a14:useLocalDpi xmlns:a14="http://schemas.microsoft.com/office/drawing/2010/main" val="0"/>
              </a:ext>
            </a:extLst>
          </a:blip>
          <a:stretch>
            <a:fillRect/>
          </a:stretch>
        </p:blipFill>
        <p:spPr>
          <a:xfrm>
            <a:off x="841408" y="3182274"/>
            <a:ext cx="2529840" cy="1897380"/>
          </a:xfrm>
          <a:prstGeom prst="rect">
            <a:avLst/>
          </a:prstGeom>
        </p:spPr>
      </p:pic>
    </p:spTree>
    <p:extLst>
      <p:ext uri="{BB962C8B-B14F-4D97-AF65-F5344CB8AC3E}">
        <p14:creationId xmlns:p14="http://schemas.microsoft.com/office/powerpoint/2010/main" val="3221869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III.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endParaRPr lang="en-US">
              <a:latin typeface="Times New Roman" panose="02020603050405020304" pitchFamily="18" charset="0"/>
              <a:cs typeface="Times New Roman" panose="02020603050405020304" pitchFamily="18" charset="0"/>
            </a:endParaRPr>
          </a:p>
        </p:txBody>
      </p:sp>
      <p:sp>
        <p:nvSpPr>
          <p:cNvPr id="4" name="Rectangle 3"/>
          <p:cNvSpPr/>
          <p:nvPr/>
        </p:nvSpPr>
        <p:spPr>
          <a:xfrm>
            <a:off x="314360" y="1707680"/>
            <a:ext cx="4072910" cy="369332"/>
          </a:xfrm>
          <a:prstGeom prst="rect">
            <a:avLst/>
          </a:prstGeom>
        </p:spPr>
        <p:txBody>
          <a:bodyPr wrap="none">
            <a:spAutoFit/>
          </a:bodyPr>
          <a:lstStyle/>
          <a:p>
            <a:r>
              <a:rPr lang="en-US" err="1">
                <a:latin typeface="Times New Roman" panose="02020603050405020304" pitchFamily="18" charset="0"/>
                <a:cs typeface="Times New Roman" panose="02020603050405020304" pitchFamily="18" charset="0"/>
              </a:rPr>
              <a:t>Tiền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điều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chỉnh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phản</a:t>
            </a:r>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650024" y="1106457"/>
            <a:ext cx="7098632" cy="1571779"/>
          </a:xfrm>
          <a:prstGeom prst="rect">
            <a:avLst/>
          </a:prstGeom>
        </p:spPr>
      </p:pic>
      <p:pic>
        <p:nvPicPr>
          <p:cNvPr id="6" name="Hình ảnh 11" descr="Ảnh có chứa văn bản&#10;&#10;Mô tả được tạo tự động"/>
          <p:cNvPicPr/>
          <p:nvPr/>
        </p:nvPicPr>
        <p:blipFill>
          <a:blip r:embed="rId3">
            <a:extLst>
              <a:ext uri="{28A0092B-C50C-407E-A947-70E740481C1C}">
                <a14:useLocalDpi xmlns:a14="http://schemas.microsoft.com/office/drawing/2010/main" val="0"/>
              </a:ext>
            </a:extLst>
          </a:blip>
          <a:stretch>
            <a:fillRect/>
          </a:stretch>
        </p:blipFill>
        <p:spPr>
          <a:xfrm>
            <a:off x="314360" y="2678236"/>
            <a:ext cx="4081664" cy="3037836"/>
          </a:xfrm>
          <a:prstGeom prst="rect">
            <a:avLst/>
          </a:prstGeom>
        </p:spPr>
      </p:pic>
    </p:spTree>
    <p:extLst>
      <p:ext uri="{BB962C8B-B14F-4D97-AF65-F5344CB8AC3E}">
        <p14:creationId xmlns:p14="http://schemas.microsoft.com/office/powerpoint/2010/main" val="1538104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III.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endParaRPr lang="en-US">
              <a:latin typeface="Times New Roman" panose="02020603050405020304" pitchFamily="18" charset="0"/>
              <a:cs typeface="Times New Roman" panose="02020603050405020304" pitchFamily="18" charset="0"/>
            </a:endParaRPr>
          </a:p>
        </p:txBody>
      </p:sp>
      <p:sp>
        <p:nvSpPr>
          <p:cNvPr id="3" name="Rectangle 2"/>
          <p:cNvSpPr/>
          <p:nvPr/>
        </p:nvSpPr>
        <p:spPr>
          <a:xfrm>
            <a:off x="230346" y="1494067"/>
            <a:ext cx="3566361" cy="507831"/>
          </a:xfrm>
          <a:prstGeom prst="rect">
            <a:avLst/>
          </a:prstGeom>
        </p:spPr>
        <p:txBody>
          <a:bodyPr wrap="none">
            <a:spAutoFit/>
          </a:bodyPr>
          <a:lstStyle/>
          <a:p>
            <a:pPr indent="396240">
              <a:lnSpc>
                <a:spcPct val="150000"/>
              </a:lnSpc>
              <a:spcAft>
                <a:spcPts val="800"/>
              </a:spcAft>
            </a:pPr>
            <a:r>
              <a:rPr lang="en-US" err="1">
                <a:latin typeface="Times New Roman" panose="02020603050405020304" pitchFamily="18" charset="0"/>
                <a:ea typeface="Calibri" panose="020F0502020204030204" pitchFamily="34" charset="0"/>
                <a:cs typeface="Times New Roman" panose="02020603050405020304" pitchFamily="18" charset="0"/>
              </a:rPr>
              <a:t>Chuyển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ảnh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màu</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thành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ảnh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xám</a:t>
            </a: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419583" y="2562544"/>
            <a:ext cx="5943600" cy="942975"/>
          </a:xfrm>
          <a:prstGeom prst="rect">
            <a:avLst/>
          </a:prstGeom>
        </p:spPr>
      </p:pic>
      <p:pic>
        <p:nvPicPr>
          <p:cNvPr id="6" name="Hình ảnh 10" descr="Ảnh có chứa văn bản&#10;&#10;Mô tả được tạo tự động"/>
          <p:cNvPicPr/>
          <p:nvPr/>
        </p:nvPicPr>
        <p:blipFill>
          <a:blip r:embed="rId3">
            <a:extLst>
              <a:ext uri="{28A0092B-C50C-407E-A947-70E740481C1C}">
                <a14:useLocalDpi xmlns:a14="http://schemas.microsoft.com/office/drawing/2010/main" val="0"/>
              </a:ext>
            </a:extLst>
          </a:blip>
          <a:stretch>
            <a:fillRect/>
          </a:stretch>
        </p:blipFill>
        <p:spPr>
          <a:xfrm>
            <a:off x="546908" y="2562544"/>
            <a:ext cx="3893820" cy="2920365"/>
          </a:xfrm>
          <a:prstGeom prst="rect">
            <a:avLst/>
          </a:prstGeom>
          <a:ln>
            <a:solidFill>
              <a:schemeClr val="tx1"/>
            </a:solidFill>
          </a:ln>
        </p:spPr>
      </p:pic>
    </p:spTree>
    <p:extLst>
      <p:ext uri="{BB962C8B-B14F-4D97-AF65-F5344CB8AC3E}">
        <p14:creationId xmlns:p14="http://schemas.microsoft.com/office/powerpoint/2010/main" val="1515591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III.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endParaRPr lang="en-US">
              <a:latin typeface="Times New Roman" panose="02020603050405020304" pitchFamily="18" charset="0"/>
              <a:cs typeface="Times New Roman" panose="02020603050405020304" pitchFamily="18" charset="0"/>
            </a:endParaRPr>
          </a:p>
        </p:txBody>
      </p:sp>
      <p:sp>
        <p:nvSpPr>
          <p:cNvPr id="3" name="Rectangle 2"/>
          <p:cNvSpPr/>
          <p:nvPr/>
        </p:nvSpPr>
        <p:spPr>
          <a:xfrm>
            <a:off x="1422400" y="1443243"/>
            <a:ext cx="1967205" cy="369332"/>
          </a:xfrm>
          <a:prstGeom prst="rect">
            <a:avLst/>
          </a:prstGeom>
        </p:spPr>
        <p:txBody>
          <a:bodyPr wrap="none">
            <a:spAutoFit/>
          </a:bodyPr>
          <a:lstStyle/>
          <a:p>
            <a:r>
              <a:rPr lang="en-US" err="1">
                <a:latin typeface="Times New Roman" panose="02020603050405020304" pitchFamily="18" charset="0"/>
                <a:ea typeface="Calibri" panose="020F0502020204030204" pitchFamily="34" charset="0"/>
              </a:rPr>
              <a:t>AdaptiveThreshold</a:t>
            </a:r>
            <a:endParaRPr lang="en-US"/>
          </a:p>
        </p:txBody>
      </p:sp>
      <p:pic>
        <p:nvPicPr>
          <p:cNvPr id="4" name="Picture 3"/>
          <p:cNvPicPr>
            <a:picLocks noChangeAspect="1"/>
          </p:cNvPicPr>
          <p:nvPr/>
        </p:nvPicPr>
        <p:blipFill>
          <a:blip r:embed="rId3"/>
          <a:stretch>
            <a:fillRect/>
          </a:stretch>
        </p:blipFill>
        <p:spPr>
          <a:xfrm>
            <a:off x="4816834" y="2331257"/>
            <a:ext cx="7149098" cy="3137535"/>
          </a:xfrm>
          <a:prstGeom prst="rect">
            <a:avLst/>
          </a:prstGeom>
        </p:spPr>
      </p:pic>
      <p:pic>
        <p:nvPicPr>
          <p:cNvPr id="6" name="Hình ảnh 12" descr="Ảnh có chứa văn bản&#10;&#10;Mô tả được tạo tự động"/>
          <p:cNvPicPr/>
          <p:nvPr/>
        </p:nvPicPr>
        <p:blipFill>
          <a:blip r:embed="rId4">
            <a:extLst>
              <a:ext uri="{28A0092B-C50C-407E-A947-70E740481C1C}">
                <a14:useLocalDpi xmlns:a14="http://schemas.microsoft.com/office/drawing/2010/main" val="0"/>
              </a:ext>
            </a:extLst>
          </a:blip>
          <a:stretch>
            <a:fillRect/>
          </a:stretch>
        </p:blipFill>
        <p:spPr>
          <a:xfrm>
            <a:off x="314313" y="2331257"/>
            <a:ext cx="4183380" cy="3137535"/>
          </a:xfrm>
          <a:prstGeom prst="rect">
            <a:avLst/>
          </a:prstGeom>
          <a:ln>
            <a:solidFill>
              <a:schemeClr val="tx1"/>
            </a:solidFill>
          </a:ln>
        </p:spPr>
      </p:pic>
    </p:spTree>
    <p:extLst>
      <p:ext uri="{BB962C8B-B14F-4D97-AF65-F5344CB8AC3E}">
        <p14:creationId xmlns:p14="http://schemas.microsoft.com/office/powerpoint/2010/main" val="411145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III.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endParaRPr lang="en-US">
              <a:latin typeface="Times New Roman" panose="02020603050405020304" pitchFamily="18" charset="0"/>
              <a:cs typeface="Times New Roman" panose="02020603050405020304" pitchFamily="18" charset="0"/>
            </a:endParaRPr>
          </a:p>
        </p:txBody>
      </p:sp>
      <p:sp>
        <p:nvSpPr>
          <p:cNvPr id="3" name="Rectangle 2"/>
          <p:cNvSpPr/>
          <p:nvPr/>
        </p:nvSpPr>
        <p:spPr>
          <a:xfrm>
            <a:off x="598883" y="2144761"/>
            <a:ext cx="2294218" cy="368755"/>
          </a:xfrm>
          <a:prstGeom prst="rect">
            <a:avLst/>
          </a:prstGeom>
        </p:spPr>
        <p:txBody>
          <a:bodyPr wrap="none">
            <a:spAutoFit/>
          </a:bodyPr>
          <a:lstStyle/>
          <a:p>
            <a:pPr>
              <a:lnSpc>
                <a:spcPct val="107000"/>
              </a:lnSpc>
              <a:spcAft>
                <a:spcPts val="800"/>
              </a:spcAft>
            </a:pPr>
            <a:r>
              <a:rPr lang="en-US" err="1">
                <a:latin typeface="Times New Roman" panose="02020603050405020304" pitchFamily="18" charset="0"/>
                <a:ea typeface="Calibri" panose="020F0502020204030204" pitchFamily="34" charset="0"/>
                <a:cs typeface="Times New Roman" panose="02020603050405020304" pitchFamily="18" charset="0"/>
              </a:rPr>
              <a:t>Chuyển</a:t>
            </a:r>
            <a:r>
              <a:rPr lang="en-US">
                <a:latin typeface="Times New Roman" panose="02020603050405020304" pitchFamily="18" charset="0"/>
                <a:ea typeface="Calibri" panose="020F0502020204030204" pitchFamily="34" charset="0"/>
                <a:cs typeface="Times New Roman" panose="02020603050405020304" pitchFamily="18" charset="0"/>
              </a:rPr>
              <a:t> sang </a:t>
            </a:r>
            <a:r>
              <a:rPr lang="en-US" err="1">
                <a:latin typeface="Times New Roman" panose="02020603050405020304" pitchFamily="18" charset="0"/>
                <a:ea typeface="Calibri" panose="020F0502020204030204" pitchFamily="34" charset="0"/>
                <a:cs typeface="Times New Roman" panose="02020603050405020304" pitchFamily="18" charset="0"/>
              </a:rPr>
              <a:t>dạng</a:t>
            </a:r>
            <a:r>
              <a:rPr lang="en-US">
                <a:latin typeface="Times New Roman" panose="02020603050405020304" pitchFamily="18" charset="0"/>
                <a:ea typeface="Calibri" panose="020F0502020204030204" pitchFamily="34" charset="0"/>
                <a:cs typeface="Times New Roman" panose="02020603050405020304" pitchFamily="18" charset="0"/>
              </a:rPr>
              <a:t> text</a:t>
            </a:r>
          </a:p>
        </p:txBody>
      </p:sp>
      <p:pic>
        <p:nvPicPr>
          <p:cNvPr id="4" name="Picture 3"/>
          <p:cNvPicPr>
            <a:picLocks noChangeAspect="1"/>
          </p:cNvPicPr>
          <p:nvPr/>
        </p:nvPicPr>
        <p:blipFill>
          <a:blip r:embed="rId3"/>
          <a:stretch>
            <a:fillRect/>
          </a:stretch>
        </p:blipFill>
        <p:spPr>
          <a:xfrm>
            <a:off x="3357851" y="2227766"/>
            <a:ext cx="7896225" cy="285750"/>
          </a:xfrm>
          <a:prstGeom prst="rect">
            <a:avLst/>
          </a:prstGeom>
        </p:spPr>
      </p:pic>
      <p:sp>
        <p:nvSpPr>
          <p:cNvPr id="6" name="Rectangle 5"/>
          <p:cNvSpPr/>
          <p:nvPr/>
        </p:nvSpPr>
        <p:spPr>
          <a:xfrm>
            <a:off x="598883" y="3719862"/>
            <a:ext cx="1996059" cy="369332"/>
          </a:xfrm>
          <a:prstGeom prst="rect">
            <a:avLst/>
          </a:prstGeom>
        </p:spPr>
        <p:txBody>
          <a:bodyPr wrap="none">
            <a:spAutoFit/>
          </a:bodyPr>
          <a:lstStyle/>
          <a:p>
            <a:r>
              <a:rPr lang="en-US" err="1">
                <a:latin typeface="Times New Roman" panose="02020603050405020304" pitchFamily="18" charset="0"/>
                <a:ea typeface="Calibri" panose="020F0502020204030204" pitchFamily="34" charset="0"/>
              </a:rPr>
              <a:t>Sửa</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lỗi</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xuống</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dòng</a:t>
            </a:r>
            <a:endParaRPr lang="en-US"/>
          </a:p>
        </p:txBody>
      </p:sp>
      <p:pic>
        <p:nvPicPr>
          <p:cNvPr id="7" name="Picture 6"/>
          <p:cNvPicPr>
            <a:picLocks noChangeAspect="1"/>
          </p:cNvPicPr>
          <p:nvPr/>
        </p:nvPicPr>
        <p:blipFill>
          <a:blip r:embed="rId4"/>
          <a:stretch>
            <a:fillRect/>
          </a:stretch>
        </p:blipFill>
        <p:spPr>
          <a:xfrm>
            <a:off x="4867829" y="3560556"/>
            <a:ext cx="4181475" cy="1057275"/>
          </a:xfrm>
          <a:prstGeom prst="rect">
            <a:avLst/>
          </a:prstGeom>
        </p:spPr>
      </p:pic>
    </p:spTree>
    <p:extLst>
      <p:ext uri="{BB962C8B-B14F-4D97-AF65-F5344CB8AC3E}">
        <p14:creationId xmlns:p14="http://schemas.microsoft.com/office/powerpoint/2010/main" val="1517169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III.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endParaRPr lang="en-US">
              <a:latin typeface="Times New Roman" panose="02020603050405020304" pitchFamily="18" charset="0"/>
              <a:cs typeface="Times New Roman" panose="02020603050405020304" pitchFamily="18" charset="0"/>
            </a:endParaRPr>
          </a:p>
        </p:txBody>
      </p:sp>
      <p:sp>
        <p:nvSpPr>
          <p:cNvPr id="3" name="Rectangle 2"/>
          <p:cNvSpPr/>
          <p:nvPr/>
        </p:nvSpPr>
        <p:spPr>
          <a:xfrm>
            <a:off x="585128" y="3438297"/>
            <a:ext cx="1729961" cy="369332"/>
          </a:xfrm>
          <a:prstGeom prst="rect">
            <a:avLst/>
          </a:prstGeom>
        </p:spPr>
        <p:txBody>
          <a:bodyPr wrap="none">
            <a:spAutoFit/>
          </a:bodyPr>
          <a:lstStyle/>
          <a:p>
            <a:r>
              <a:rPr lang="en-US" err="1">
                <a:latin typeface="Times New Roman" panose="02020603050405020304" pitchFamily="18" charset="0"/>
                <a:ea typeface="Calibri" panose="020F0502020204030204" pitchFamily="34" charset="0"/>
              </a:rPr>
              <a:t>Hàm</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xuất</a:t>
            </a:r>
            <a:r>
              <a:rPr lang="en-US">
                <a:latin typeface="Times New Roman" panose="02020603050405020304" pitchFamily="18" charset="0"/>
                <a:ea typeface="Calibri" panose="020F0502020204030204" pitchFamily="34" charset="0"/>
              </a:rPr>
              <a:t> </a:t>
            </a:r>
            <a:r>
              <a:rPr lang="en-US" err="1">
                <a:latin typeface="Times New Roman" panose="02020603050405020304" pitchFamily="18" charset="0"/>
                <a:ea typeface="Calibri" panose="020F0502020204030204" pitchFamily="34" charset="0"/>
              </a:rPr>
              <a:t>ra</a:t>
            </a:r>
            <a:r>
              <a:rPr lang="en-US">
                <a:latin typeface="Times New Roman" panose="02020603050405020304" pitchFamily="18" charset="0"/>
                <a:ea typeface="Calibri" panose="020F0502020204030204" pitchFamily="34" charset="0"/>
              </a:rPr>
              <a:t> text</a:t>
            </a:r>
            <a:endParaRPr lang="en-US"/>
          </a:p>
        </p:txBody>
      </p:sp>
      <p:pic>
        <p:nvPicPr>
          <p:cNvPr id="4" name="Picture 3"/>
          <p:cNvPicPr>
            <a:picLocks noChangeAspect="1"/>
          </p:cNvPicPr>
          <p:nvPr/>
        </p:nvPicPr>
        <p:blipFill>
          <a:blip r:embed="rId2"/>
          <a:stretch>
            <a:fillRect/>
          </a:stretch>
        </p:blipFill>
        <p:spPr>
          <a:xfrm>
            <a:off x="2959243" y="1165513"/>
            <a:ext cx="8601075" cy="4914900"/>
          </a:xfrm>
          <a:prstGeom prst="rect">
            <a:avLst/>
          </a:prstGeom>
        </p:spPr>
      </p:pic>
    </p:spTree>
    <p:extLst>
      <p:ext uri="{BB962C8B-B14F-4D97-AF65-F5344CB8AC3E}">
        <p14:creationId xmlns:p14="http://schemas.microsoft.com/office/powerpoint/2010/main" val="3306749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a:xfrm>
            <a:off x="5048251" y="71022"/>
            <a:ext cx="5384672" cy="6469479"/>
          </a:xfrm>
        </p:spPr>
        <p:txBody>
          <a:bodyPr/>
          <a:lstStyle/>
          <a:p>
            <a:pPr marL="0" indent="0" algn="ctr">
              <a:buNone/>
            </a:pPr>
            <a:endParaRPr lang="en-US" b="1"/>
          </a:p>
          <a:p>
            <a:pPr marL="0" indent="0" algn="ctr">
              <a:buNone/>
            </a:pPr>
            <a:endParaRPr lang="en-US" b="1"/>
          </a:p>
          <a:p>
            <a:pPr marL="0" indent="0" algn="ctr">
              <a:buNone/>
            </a:pPr>
            <a:endParaRPr lang="en-US" b="1"/>
          </a:p>
          <a:p>
            <a:pPr marL="0" indent="0" algn="ctr">
              <a:buNone/>
            </a:pPr>
            <a:endParaRPr lang="en-US" b="1"/>
          </a:p>
          <a:p>
            <a:pPr marL="0" indent="0" algn="ctr">
              <a:buNone/>
            </a:pPr>
            <a:endParaRPr lang="en-US" b="1"/>
          </a:p>
          <a:p>
            <a:pPr marL="0" indent="0" algn="ctr">
              <a:buNone/>
            </a:pPr>
            <a:endParaRPr lang="en-US" b="1">
              <a:latin typeface="Times New Roman" panose="02020603050405020304" pitchFamily="18" charset="0"/>
              <a:cs typeface="Times New Roman" panose="02020603050405020304" pitchFamily="18" charset="0"/>
            </a:endParaRPr>
          </a:p>
          <a:p>
            <a:pPr marL="0" indent="0" algn="ctr">
              <a:buNone/>
            </a:pPr>
            <a:r>
              <a:rPr lang="en-US" b="1">
                <a:latin typeface="Times New Roman" panose="02020603050405020304" pitchFamily="18" charset="0"/>
                <a:cs typeface="Times New Roman" panose="02020603050405020304" pitchFamily="18" charset="0"/>
              </a:rPr>
              <a:t>I. </a:t>
            </a:r>
            <a:r>
              <a:rPr lang="en-US" b="1" err="1">
                <a:latin typeface="Times New Roman" panose="02020603050405020304" pitchFamily="18" charset="0"/>
                <a:cs typeface="Times New Roman" panose="02020603050405020304" pitchFamily="18" charset="0"/>
              </a:rPr>
              <a:t>Đặt</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vấn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đề</a:t>
            </a:r>
            <a:endParaRPr lang="en-US" b="1">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127669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30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III.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endParaRPr lang="en-US">
              <a:latin typeface="Times New Roman" panose="02020603050405020304" pitchFamily="18" charset="0"/>
              <a:cs typeface="Times New Roman" panose="02020603050405020304" pitchFamily="18" charset="0"/>
            </a:endParaRPr>
          </a:p>
        </p:txBody>
      </p:sp>
      <p:sp>
        <p:nvSpPr>
          <p:cNvPr id="3" name="Rectangle 2"/>
          <p:cNvSpPr/>
          <p:nvPr/>
        </p:nvSpPr>
        <p:spPr>
          <a:xfrm>
            <a:off x="520870" y="3316495"/>
            <a:ext cx="1479892" cy="388696"/>
          </a:xfrm>
          <a:prstGeom prst="rect">
            <a:avLst/>
          </a:prstGeom>
        </p:spPr>
        <p:txBody>
          <a:bodyPr wrap="none">
            <a:spAutoFit/>
          </a:bodyPr>
          <a:lstStyle/>
          <a:p>
            <a:pPr>
              <a:lnSpc>
                <a:spcPct val="107000"/>
              </a:lnSpc>
              <a:spcAft>
                <a:spcPts val="800"/>
              </a:spcAft>
            </a:pPr>
            <a:r>
              <a:rPr lang="en-US" err="1">
                <a:latin typeface="Times New Roman" panose="02020603050405020304" pitchFamily="18" charset="0"/>
                <a:ea typeface="Calibri" panose="020F0502020204030204" pitchFamily="34" charset="0"/>
                <a:cs typeface="Times New Roman" panose="02020603050405020304" pitchFamily="18" charset="0"/>
              </a:rPr>
              <a:t>Dịch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văn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bản</a:t>
            </a:r>
            <a:r>
              <a:rPr lang="en-US">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4" name="Picture 3"/>
          <p:cNvPicPr>
            <a:picLocks noChangeAspect="1"/>
          </p:cNvPicPr>
          <p:nvPr/>
        </p:nvPicPr>
        <p:blipFill>
          <a:blip r:embed="rId2"/>
          <a:stretch>
            <a:fillRect/>
          </a:stretch>
        </p:blipFill>
        <p:spPr>
          <a:xfrm>
            <a:off x="2748396" y="1158168"/>
            <a:ext cx="8801100" cy="4705350"/>
          </a:xfrm>
          <a:prstGeom prst="rect">
            <a:avLst/>
          </a:prstGeom>
        </p:spPr>
      </p:pic>
    </p:spTree>
    <p:extLst>
      <p:ext uri="{BB962C8B-B14F-4D97-AF65-F5344CB8AC3E}">
        <p14:creationId xmlns:p14="http://schemas.microsoft.com/office/powerpoint/2010/main" val="1648605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a:xfrm>
            <a:off x="5048251" y="71022"/>
            <a:ext cx="5384672" cy="6469479"/>
          </a:xfrm>
        </p:spPr>
        <p:txBody>
          <a:bodyPr/>
          <a:lstStyle/>
          <a:p>
            <a:pPr marL="0" indent="0" algn="ctr">
              <a:buNone/>
            </a:pPr>
            <a:endParaRPr lang="en-US" b="1"/>
          </a:p>
          <a:p>
            <a:pPr marL="0" indent="0" algn="ctr">
              <a:buNone/>
            </a:pPr>
            <a:endParaRPr lang="en-US" b="1"/>
          </a:p>
          <a:p>
            <a:pPr marL="0" indent="0" algn="ctr">
              <a:buNone/>
            </a:pPr>
            <a:endParaRPr lang="en-US" b="1"/>
          </a:p>
          <a:p>
            <a:pPr marL="0" indent="0" algn="ctr">
              <a:buNone/>
            </a:pPr>
            <a:endParaRPr lang="en-US" b="1"/>
          </a:p>
          <a:p>
            <a:pPr marL="0" indent="0" algn="ctr">
              <a:buNone/>
            </a:pPr>
            <a:endParaRPr lang="en-US" b="1"/>
          </a:p>
          <a:p>
            <a:pPr marL="0" indent="0" algn="ctr">
              <a:buNone/>
            </a:pPr>
            <a:endParaRPr lang="en-US" b="1">
              <a:latin typeface="Times New Roman" panose="02020603050405020304" pitchFamily="18" charset="0"/>
              <a:cs typeface="Times New Roman" panose="02020603050405020304" pitchFamily="18" charset="0"/>
            </a:endParaRPr>
          </a:p>
          <a:p>
            <a:pPr marL="0" indent="0" algn="ctr">
              <a:buNone/>
            </a:pPr>
            <a:r>
              <a:rPr lang="en-US" b="1">
                <a:latin typeface="Times New Roman" panose="02020603050405020304" pitchFamily="18" charset="0"/>
                <a:cs typeface="Times New Roman" panose="02020603050405020304" pitchFamily="18" charset="0"/>
              </a:rPr>
              <a:t>IV. </a:t>
            </a:r>
            <a:r>
              <a:rPr lang="en-US" b="1" err="1">
                <a:latin typeface="Times New Roman" panose="02020603050405020304" pitchFamily="18" charset="0"/>
                <a:cs typeface="Times New Roman" panose="02020603050405020304" pitchFamily="18" charset="0"/>
              </a:rPr>
              <a:t>Các</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kết</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quả</a:t>
            </a:r>
            <a:endParaRPr lang="en-US" b="1">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31</a:t>
            </a:fld>
            <a:endParaRPr lang="en-US"/>
          </a:p>
        </p:txBody>
      </p:sp>
    </p:spTree>
    <p:extLst>
      <p:ext uri="{BB962C8B-B14F-4D97-AF65-F5344CB8AC3E}">
        <p14:creationId xmlns:p14="http://schemas.microsoft.com/office/powerpoint/2010/main" val="1115488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32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a:cs typeface="Times New Roman"/>
              </a:rPr>
              <a:t>IV. Các </a:t>
            </a:r>
            <a:r>
              <a:rPr lang="en-US" err="1">
                <a:latin typeface="Times New Roman"/>
                <a:cs typeface="Times New Roman"/>
              </a:rPr>
              <a:t>kết</a:t>
            </a:r>
            <a:r>
              <a:rPr lang="en-US">
                <a:latin typeface="Times New Roman"/>
                <a:cs typeface="Times New Roman"/>
              </a:rPr>
              <a:t> </a:t>
            </a:r>
            <a:r>
              <a:rPr lang="en-US" err="1">
                <a:latin typeface="Times New Roman"/>
                <a:cs typeface="Times New Roman"/>
              </a:rPr>
              <a:t>quả</a:t>
            </a:r>
            <a:endParaRPr lang="en-US" err="1"/>
          </a:p>
        </p:txBody>
      </p:sp>
      <p:pic>
        <p:nvPicPr>
          <p:cNvPr id="11" name="Picture 7" descr="Chart, pie chart&#10;&#10;Description automatically generated">
            <a:extLst>
              <a:ext uri="{FF2B5EF4-FFF2-40B4-BE49-F238E27FC236}">
                <a16:creationId xmlns:a16="http://schemas.microsoft.com/office/drawing/2014/main" id="{7A442D51-9EB8-461D-84BA-A85435D1F50C}"/>
              </a:ext>
            </a:extLst>
          </p:cNvPr>
          <p:cNvPicPr>
            <a:picLocks noChangeAspect="1"/>
          </p:cNvPicPr>
          <p:nvPr/>
        </p:nvPicPr>
        <p:blipFill>
          <a:blip r:embed="rId2"/>
          <a:stretch>
            <a:fillRect/>
          </a:stretch>
        </p:blipFill>
        <p:spPr>
          <a:xfrm>
            <a:off x="-518033" y="1783746"/>
            <a:ext cx="4592170" cy="2779995"/>
          </a:xfrm>
          <a:prstGeom prst="rect">
            <a:avLst/>
          </a:prstGeom>
        </p:spPr>
      </p:pic>
      <p:pic>
        <p:nvPicPr>
          <p:cNvPr id="4" name="Hình ảnh 3">
            <a:extLst>
              <a:ext uri="{FF2B5EF4-FFF2-40B4-BE49-F238E27FC236}">
                <a16:creationId xmlns:a16="http://schemas.microsoft.com/office/drawing/2014/main" id="{B3E9DB18-9F3D-480B-8ABC-FB298CBA9447}"/>
              </a:ext>
            </a:extLst>
          </p:cNvPr>
          <p:cNvPicPr>
            <a:picLocks noChangeAspect="1"/>
          </p:cNvPicPr>
          <p:nvPr/>
        </p:nvPicPr>
        <p:blipFill>
          <a:blip r:embed="rId3"/>
          <a:stretch>
            <a:fillRect/>
          </a:stretch>
        </p:blipFill>
        <p:spPr>
          <a:xfrm>
            <a:off x="3393929" y="1084295"/>
            <a:ext cx="8622973" cy="4972481"/>
          </a:xfrm>
          <a:prstGeom prst="rect">
            <a:avLst/>
          </a:prstGeom>
        </p:spPr>
      </p:pic>
    </p:spTree>
    <p:extLst>
      <p:ext uri="{BB962C8B-B14F-4D97-AF65-F5344CB8AC3E}">
        <p14:creationId xmlns:p14="http://schemas.microsoft.com/office/powerpoint/2010/main" val="1265855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33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a:cs typeface="Times New Roman"/>
              </a:rPr>
              <a:t>IV. Các </a:t>
            </a:r>
            <a:r>
              <a:rPr lang="en-US" err="1">
                <a:latin typeface="Times New Roman"/>
                <a:cs typeface="Times New Roman"/>
              </a:rPr>
              <a:t>kết</a:t>
            </a:r>
            <a:r>
              <a:rPr lang="en-US">
                <a:latin typeface="Times New Roman"/>
                <a:cs typeface="Times New Roman"/>
              </a:rPr>
              <a:t> </a:t>
            </a:r>
            <a:r>
              <a:rPr lang="en-US" err="1">
                <a:latin typeface="Times New Roman"/>
                <a:cs typeface="Times New Roman"/>
              </a:rPr>
              <a:t>quả</a:t>
            </a:r>
            <a:endParaRPr lang="en-US" err="1"/>
          </a:p>
        </p:txBody>
      </p:sp>
      <p:pic>
        <p:nvPicPr>
          <p:cNvPr id="4" name="Hình ảnh 3">
            <a:extLst>
              <a:ext uri="{FF2B5EF4-FFF2-40B4-BE49-F238E27FC236}">
                <a16:creationId xmlns:a16="http://schemas.microsoft.com/office/drawing/2014/main" id="{4D7A4530-6E5A-466A-8F52-E33182B3BA6A}"/>
              </a:ext>
            </a:extLst>
          </p:cNvPr>
          <p:cNvPicPr>
            <a:picLocks noChangeAspect="1"/>
          </p:cNvPicPr>
          <p:nvPr/>
        </p:nvPicPr>
        <p:blipFill>
          <a:blip r:embed="rId2"/>
          <a:stretch>
            <a:fillRect/>
          </a:stretch>
        </p:blipFill>
        <p:spPr>
          <a:xfrm>
            <a:off x="1513562" y="987978"/>
            <a:ext cx="9164875" cy="5300620"/>
          </a:xfrm>
          <a:prstGeom prst="rect">
            <a:avLst/>
          </a:prstGeom>
        </p:spPr>
      </p:pic>
    </p:spTree>
    <p:extLst>
      <p:ext uri="{BB962C8B-B14F-4D97-AF65-F5344CB8AC3E}">
        <p14:creationId xmlns:p14="http://schemas.microsoft.com/office/powerpoint/2010/main" val="2323054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34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IV.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a:t>
            </a:r>
            <a:endParaRPr lang="en-US">
              <a:latin typeface="Times New Roman" panose="02020603050405020304" pitchFamily="18" charset="0"/>
              <a:cs typeface="Times New Roman" panose="02020603050405020304" pitchFamily="18" charset="0"/>
            </a:endParaRPr>
          </a:p>
        </p:txBody>
      </p:sp>
      <p:pic>
        <p:nvPicPr>
          <p:cNvPr id="3" name="XLA">
            <a:hlinkClick r:id="" action="ppaction://media"/>
            <a:extLst>
              <a:ext uri="{FF2B5EF4-FFF2-40B4-BE49-F238E27FC236}">
                <a16:creationId xmlns:a16="http://schemas.microsoft.com/office/drawing/2014/main" id="{22A1BB15-BA22-4C2D-9D3C-4B3D3BF4C2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6376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a:xfrm>
            <a:off x="5048251" y="71022"/>
            <a:ext cx="5384672" cy="6469479"/>
          </a:xfrm>
        </p:spPr>
        <p:txBody>
          <a:bodyPr/>
          <a:lstStyle/>
          <a:p>
            <a:pPr marL="0" indent="0" algn="ctr">
              <a:buNone/>
            </a:pPr>
            <a:endParaRPr lang="en-US" b="1"/>
          </a:p>
          <a:p>
            <a:pPr marL="0" indent="0" algn="ctr">
              <a:buNone/>
            </a:pPr>
            <a:endParaRPr lang="en-US" b="1"/>
          </a:p>
          <a:p>
            <a:pPr marL="0" indent="0" algn="ctr">
              <a:buNone/>
            </a:pPr>
            <a:endParaRPr lang="en-US" b="1"/>
          </a:p>
          <a:p>
            <a:pPr marL="0" indent="0" algn="ctr">
              <a:buNone/>
            </a:pPr>
            <a:endParaRPr lang="en-US" b="1"/>
          </a:p>
          <a:p>
            <a:pPr marL="0" indent="0" algn="ctr">
              <a:buNone/>
            </a:pPr>
            <a:endParaRPr lang="en-US" b="1"/>
          </a:p>
          <a:p>
            <a:pPr marL="0" indent="0" algn="ctr">
              <a:buNone/>
            </a:pPr>
            <a:endParaRPr lang="en-US" b="1">
              <a:latin typeface="Times New Roman" panose="02020603050405020304" pitchFamily="18" charset="0"/>
              <a:cs typeface="Times New Roman" panose="02020603050405020304" pitchFamily="18" charset="0"/>
            </a:endParaRPr>
          </a:p>
          <a:p>
            <a:pPr marL="0" indent="0" algn="ctr">
              <a:buNone/>
            </a:pPr>
            <a:r>
              <a:rPr lang="en-US" b="1">
                <a:latin typeface="Times New Roman" panose="02020603050405020304" pitchFamily="18" charset="0"/>
                <a:cs typeface="Times New Roman" panose="02020603050405020304" pitchFamily="18" charset="0"/>
              </a:rPr>
              <a:t>V. </a:t>
            </a:r>
            <a:r>
              <a:rPr lang="en-US" b="1" err="1">
                <a:latin typeface="Times New Roman" panose="02020603050405020304" pitchFamily="18" charset="0"/>
                <a:cs typeface="Times New Roman" panose="02020603050405020304" pitchFamily="18" charset="0"/>
              </a:rPr>
              <a:t>Kết</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luận</a:t>
            </a:r>
            <a:endParaRPr lang="en-US" b="1">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35</a:t>
            </a:fld>
            <a:endParaRPr lang="en-US"/>
          </a:p>
        </p:txBody>
      </p:sp>
    </p:spTree>
    <p:extLst>
      <p:ext uri="{BB962C8B-B14F-4D97-AF65-F5344CB8AC3E}">
        <p14:creationId xmlns:p14="http://schemas.microsoft.com/office/powerpoint/2010/main" val="3630395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36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V.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luận</a:t>
            </a:r>
            <a:endParaRPr lang="en-US">
              <a:latin typeface="Times New Roman" panose="02020603050405020304" pitchFamily="18" charset="0"/>
              <a:cs typeface="Times New Roman" panose="02020603050405020304" pitchFamily="18" charset="0"/>
            </a:endParaRPr>
          </a:p>
        </p:txBody>
      </p:sp>
      <p:sp>
        <p:nvSpPr>
          <p:cNvPr id="3" name="Rectangle 2"/>
          <p:cNvSpPr/>
          <p:nvPr/>
        </p:nvSpPr>
        <p:spPr>
          <a:xfrm>
            <a:off x="628072" y="1494261"/>
            <a:ext cx="8654473" cy="923330"/>
          </a:xfrm>
          <a:prstGeom prst="rect">
            <a:avLst/>
          </a:prstGeom>
        </p:spPr>
        <p:txBody>
          <a:bodyPr wrap="square">
            <a:spAutoFit/>
          </a:bodyPr>
          <a:lstStyle/>
          <a:p>
            <a:pPr algn="just"/>
            <a:r>
              <a:rPr lang="vi-VN">
                <a:solidFill>
                  <a:srgbClr val="000000"/>
                </a:solidFill>
                <a:latin typeface="Times New Roman" panose="02020603050405020304" pitchFamily="18" charset="0"/>
              </a:rPr>
              <a:t>Thông qua bài tập lớn của môn học, chúng em có cơ hội tổng hợp, vận dụng những kiến thức đã học cũng như tìm hiểu thêm những kiến thức mới, bổ ích về xử lý ảnh và học sâu Deep Learning</a:t>
            </a:r>
            <a:endParaRPr lang="en-US"/>
          </a:p>
        </p:txBody>
      </p:sp>
      <p:sp>
        <p:nvSpPr>
          <p:cNvPr id="6" name="Rectangle 5"/>
          <p:cNvSpPr/>
          <p:nvPr/>
        </p:nvSpPr>
        <p:spPr>
          <a:xfrm>
            <a:off x="628072" y="2800619"/>
            <a:ext cx="9033164" cy="1200329"/>
          </a:xfrm>
          <a:prstGeom prst="rect">
            <a:avLst/>
          </a:prstGeom>
        </p:spPr>
        <p:txBody>
          <a:bodyPr wrap="square">
            <a:spAutoFit/>
          </a:bodyPr>
          <a:lstStyle/>
          <a:p>
            <a:pPr algn="just"/>
            <a:r>
              <a:rPr lang="vi-VN">
                <a:solidFill>
                  <a:srgbClr val="000000"/>
                </a:solidFill>
                <a:latin typeface="Times New Roman" panose="02020603050405020304" pitchFamily="18" charset="0"/>
              </a:rPr>
              <a:t>Trong tương lai, nhóm sẽ hướng tới phát triển hệ thống phần cứng, tối ưu chương trình hơn nữa để sử dụng được trong các hệ thống nhúng. Đồng thời, phát triển và bổ sung một số tính năng bảo mật văn bản để có thể ứng dụng trong các hệ thống lưu trữ tài liệu quan trọng như công văn, hợp đồng, nghiên cứu phát triển để nhận dạng chữ viết tay,… </a:t>
            </a:r>
            <a:endParaRPr lang="en-US"/>
          </a:p>
        </p:txBody>
      </p:sp>
      <p:sp>
        <p:nvSpPr>
          <p:cNvPr id="7" name="Rectangle 6"/>
          <p:cNvSpPr/>
          <p:nvPr/>
        </p:nvSpPr>
        <p:spPr>
          <a:xfrm>
            <a:off x="628072" y="4346667"/>
            <a:ext cx="9245601" cy="1200329"/>
          </a:xfrm>
          <a:prstGeom prst="rect">
            <a:avLst/>
          </a:prstGeom>
        </p:spPr>
        <p:txBody>
          <a:bodyPr wrap="square">
            <a:spAutoFit/>
          </a:bodyPr>
          <a:lstStyle/>
          <a:p>
            <a:pPr algn="just"/>
            <a:r>
              <a:rPr lang="vi-VN">
                <a:solidFill>
                  <a:srgbClr val="000000"/>
                </a:solidFill>
                <a:latin typeface="Times New Roman" panose="02020603050405020304" pitchFamily="18" charset="0"/>
              </a:rPr>
              <a:t>Bên cạnh đó Tesseract vẫn còn nhiều hạn chế. Tesseract hoạt động tốt nhất khi có sự phân đoạn rõ ràng của văn bản và nền, trong thực tế điều này rất khó khăn. Một số hạn chế cụ thể của Tesseract như OCR không chính xác như một số giải pháp có sẵn khác, không hoạt động tốt với các hình ảnh bị ảnh hưởng bởi hiện vật, bản quét chất lượng kém sẽ tạo ra OCR chất lượng kém … </a:t>
            </a:r>
            <a:endParaRPr lang="en-US"/>
          </a:p>
        </p:txBody>
      </p:sp>
    </p:spTree>
    <p:extLst>
      <p:ext uri="{BB962C8B-B14F-4D97-AF65-F5344CB8AC3E}">
        <p14:creationId xmlns:p14="http://schemas.microsoft.com/office/powerpoint/2010/main" val="858724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5" name="Rectangle 4"/>
          <p:cNvSpPr/>
          <p:nvPr/>
        </p:nvSpPr>
        <p:spPr>
          <a:xfrm>
            <a:off x="6787003" y="109613"/>
            <a:ext cx="2755883" cy="388696"/>
          </a:xfrm>
          <a:prstGeom prst="rect">
            <a:avLst/>
          </a:prstGeom>
        </p:spPr>
        <p:txBody>
          <a:bodyPr wrap="none">
            <a:spAutoFit/>
          </a:bodyPr>
          <a:lstStyle/>
          <a:p>
            <a:pPr algn="ctr">
              <a:lnSpc>
                <a:spcPct val="107000"/>
              </a:lnSpc>
              <a:spcBef>
                <a:spcPts val="1200"/>
              </a:spcBef>
              <a:spcAft>
                <a:spcPts val="0"/>
              </a:spcAft>
            </a:pPr>
            <a:r>
              <a:rPr lang="en-US" b="1" kern="0">
                <a:latin typeface="Times New Roman" panose="02020603050405020304" pitchFamily="18" charset="0"/>
                <a:ea typeface="Times New Roman" panose="02020603050405020304" pitchFamily="18" charset="0"/>
                <a:cs typeface="Times New Roman" panose="02020603050405020304" pitchFamily="18" charset="0"/>
              </a:rPr>
              <a:t>TÀI LIỆU THAM KHẢO</a:t>
            </a:r>
            <a:endParaRPr lang="en-US" b="1" kern="0">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5116944" y="563851"/>
            <a:ext cx="6096000" cy="3308598"/>
          </a:xfrm>
          <a:prstGeom prst="rect">
            <a:avLst/>
          </a:prstGeom>
        </p:spPr>
        <p:txBody>
          <a:bodyPr>
            <a:spAutoFit/>
          </a:bodyPr>
          <a:lstStyle/>
          <a:p>
            <a:pPr algn="just">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[1] What is Optical Character Recognition (OCR): Overview and use cases.</a:t>
            </a:r>
          </a:p>
          <a:p>
            <a:pPr algn="just">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[2] </a:t>
            </a:r>
            <a:r>
              <a:rPr lang="en-US" err="1">
                <a:latin typeface="Times New Roman" panose="02020603050405020304" pitchFamily="18" charset="0"/>
                <a:ea typeface="Calibri" panose="020F0502020204030204" pitchFamily="34" charset="0"/>
                <a:cs typeface="Times New Roman" panose="02020603050405020304" pitchFamily="18" charset="0"/>
              </a:rPr>
              <a:t>Nguyễn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Văn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Vương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Số</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hoá</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và</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rút</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trích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tự</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động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thông</a:t>
            </a:r>
            <a:r>
              <a:rPr lang="en-US">
                <a:latin typeface="Times New Roman" panose="02020603050405020304" pitchFamily="18" charset="0"/>
                <a:ea typeface="Calibri" panose="020F0502020204030204" pitchFamily="34" charset="0"/>
                <a:cs typeface="Times New Roman" panose="02020603050405020304" pitchFamily="18" charset="0"/>
              </a:rPr>
              <a:t> tin </a:t>
            </a:r>
            <a:r>
              <a:rPr lang="en-US" err="1">
                <a:latin typeface="Times New Roman" panose="02020603050405020304" pitchFamily="18" charset="0"/>
                <a:ea typeface="Calibri" panose="020F0502020204030204" pitchFamily="34" charset="0"/>
                <a:cs typeface="Times New Roman" panose="02020603050405020304" pitchFamily="18" charset="0"/>
              </a:rPr>
              <a:t>công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văn</a:t>
            </a:r>
            <a:r>
              <a:rPr lang="en-US">
                <a:latin typeface="Times New Roman" panose="02020603050405020304" pitchFamily="18" charset="0"/>
                <a:ea typeface="Calibri" panose="020F0502020204030204" pitchFamily="34" charset="0"/>
                <a:cs typeface="Times New Roman" panose="02020603050405020304" pitchFamily="18" charset="0"/>
              </a:rPr>
              <a:t>”, 2019.</a:t>
            </a:r>
          </a:p>
          <a:p>
            <a:pPr algn="just">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[3]  </a:t>
            </a:r>
            <a:r>
              <a:rPr lang="en-US" u="sng">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2"/>
              </a:rPr>
              <a:t>https://</a:t>
            </a:r>
            <a:r>
              <a:rPr lang="en-US" u="sng" err="1">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2"/>
              </a:rPr>
              <a:t>nanonets.com</a:t>
            </a:r>
            <a:r>
              <a:rPr lang="en-US" u="sng">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2"/>
              </a:rPr>
              <a:t>/blog/</a:t>
            </a:r>
            <a:r>
              <a:rPr lang="en-US" u="sng" err="1">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2"/>
              </a:rPr>
              <a:t>ocr</a:t>
            </a:r>
            <a:r>
              <a:rPr lang="en-US" u="sng">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2"/>
              </a:rPr>
              <a:t>-with-tesseract/</a:t>
            </a:r>
            <a:endParaRPr lang="en-US">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[4] </a:t>
            </a:r>
            <a:r>
              <a:rPr lang="en-US" u="sng">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3"/>
              </a:rPr>
              <a:t>https://</a:t>
            </a:r>
            <a:r>
              <a:rPr lang="en-US" u="sng" err="1">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3"/>
              </a:rPr>
              <a:t>vncoder.vn</a:t>
            </a:r>
            <a:r>
              <a:rPr lang="en-US" u="sng">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3"/>
              </a:rPr>
              <a:t>/</a:t>
            </a:r>
            <a:r>
              <a:rPr lang="en-US" u="sng" err="1">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3"/>
              </a:rPr>
              <a:t>bai-viet</a:t>
            </a:r>
            <a:r>
              <a:rPr lang="en-US" u="sng">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3"/>
              </a:rPr>
              <a:t>/ocr-dua-tren-nen-tang-deep-learning-de-nhan-dang-van-ban-trong-hinh-anh-canh-tu-nhien</a:t>
            </a: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5116944" y="4068126"/>
            <a:ext cx="6096000" cy="2308324"/>
          </a:xfrm>
          <a:prstGeom prst="rect">
            <a:avLst/>
          </a:prstGeom>
        </p:spPr>
        <p:txBody>
          <a:bodyPr>
            <a:spAutoFit/>
          </a:bodyPr>
          <a:lstStyle/>
          <a:p>
            <a:pPr algn="just" fontAlgn="base"/>
            <a:r>
              <a:rPr lang="en-US">
                <a:solidFill>
                  <a:srgbClr val="000000"/>
                </a:solidFill>
                <a:latin typeface="Times New Roman" panose="02020603050405020304" pitchFamily="18" charset="0"/>
                <a:cs typeface="Times New Roman" panose="02020603050405020304" pitchFamily="18" charset="0"/>
              </a:rPr>
              <a:t>[5] </a:t>
            </a:r>
            <a:r>
              <a:rPr lang="en-US" u="sng">
                <a:solidFill>
                  <a:srgbClr val="0563C1"/>
                </a:solidFill>
                <a:latin typeface="Times New Roman" panose="02020603050405020304" pitchFamily="18" charset="0"/>
                <a:cs typeface="Times New Roman" panose="02020603050405020304" pitchFamily="18" charset="0"/>
              </a:rPr>
              <a:t>Richard </a:t>
            </a:r>
            <a:r>
              <a:rPr lang="en-US" u="sng" err="1">
                <a:solidFill>
                  <a:srgbClr val="0563C1"/>
                </a:solidFill>
                <a:latin typeface="Times New Roman" panose="02020603050405020304" pitchFamily="18" charset="0"/>
                <a:cs typeface="Times New Roman" panose="02020603050405020304" pitchFamily="18" charset="0"/>
              </a:rPr>
              <a:t>Szeliski</a:t>
            </a:r>
            <a:r>
              <a:rPr lang="en-US" u="sng">
                <a:solidFill>
                  <a:srgbClr val="0563C1"/>
                </a:solidFill>
                <a:latin typeface="Times New Roman" panose="02020603050405020304" pitchFamily="18" charset="0"/>
                <a:cs typeface="Times New Roman" panose="02020603050405020304" pitchFamily="18" charset="0"/>
              </a:rPr>
              <a:t>. Computer Vision: Algorithms and Applications. Springer, New York, 2nd edition, 2022</a:t>
            </a:r>
            <a:r>
              <a:rPr lang="en-US">
                <a:solidFill>
                  <a:srgbClr val="0563C1"/>
                </a:solidFill>
                <a:latin typeface="Times New Roman" panose="02020603050405020304" pitchFamily="18" charset="0"/>
                <a:cs typeface="Times New Roman" panose="02020603050405020304" pitchFamily="18" charset="0"/>
              </a:rPr>
              <a:t> </a:t>
            </a:r>
            <a:endParaRPr lang="en-US">
              <a:solidFill>
                <a:srgbClr val="000000"/>
              </a:solidFill>
              <a:latin typeface="Times New Roman" panose="02020603050405020304" pitchFamily="18" charset="0"/>
              <a:cs typeface="Times New Roman" panose="02020603050405020304" pitchFamily="18" charset="0"/>
            </a:endParaRPr>
          </a:p>
          <a:p>
            <a:pPr algn="just" fontAlgn="base"/>
            <a:r>
              <a:rPr lang="en-US">
                <a:solidFill>
                  <a:srgbClr val="000000"/>
                </a:solidFill>
                <a:latin typeface="Times New Roman" panose="02020603050405020304" pitchFamily="18" charset="0"/>
                <a:cs typeface="Times New Roman" panose="02020603050405020304" pitchFamily="18" charset="0"/>
              </a:rPr>
              <a:t>[6] Adrian </a:t>
            </a:r>
            <a:r>
              <a:rPr lang="en-US" err="1">
                <a:solidFill>
                  <a:srgbClr val="000000"/>
                </a:solidFill>
                <a:latin typeface="Times New Roman" panose="02020603050405020304" pitchFamily="18" charset="0"/>
                <a:cs typeface="Times New Roman" panose="02020603050405020304" pitchFamily="18" charset="0"/>
              </a:rPr>
              <a:t>Rosebrock</a:t>
            </a:r>
            <a:r>
              <a:rPr lang="en-US">
                <a:solidFill>
                  <a:srgbClr val="000000"/>
                </a:solidFill>
                <a:latin typeface="Times New Roman" panose="02020603050405020304" pitchFamily="18" charset="0"/>
                <a:cs typeface="Times New Roman" panose="02020603050405020304" pitchFamily="18" charset="0"/>
              </a:rPr>
              <a:t>. Rotate images (correctly) with </a:t>
            </a:r>
            <a:r>
              <a:rPr lang="en-US" err="1">
                <a:solidFill>
                  <a:srgbClr val="000000"/>
                </a:solidFill>
                <a:latin typeface="Times New Roman" panose="02020603050405020304" pitchFamily="18" charset="0"/>
                <a:cs typeface="Times New Roman" panose="02020603050405020304" pitchFamily="18" charset="0"/>
              </a:rPr>
              <a:t>OpenCV</a:t>
            </a:r>
            <a:r>
              <a:rPr lang="en-US">
                <a:solidFill>
                  <a:srgbClr val="000000"/>
                </a:solidFill>
                <a:latin typeface="Times New Roman" panose="02020603050405020304" pitchFamily="18" charset="0"/>
                <a:cs typeface="Times New Roman" panose="02020603050405020304" pitchFamily="18" charset="0"/>
              </a:rPr>
              <a:t> and Python. </a:t>
            </a:r>
            <a:br>
              <a:rPr lang="en-US">
                <a:solidFill>
                  <a:srgbClr val="000000"/>
                </a:solidFill>
                <a:latin typeface="Times New Roman" panose="02020603050405020304" pitchFamily="18" charset="0"/>
                <a:cs typeface="Times New Roman" panose="02020603050405020304" pitchFamily="18" charset="0"/>
              </a:rPr>
            </a:br>
            <a:r>
              <a:rPr lang="en-US">
                <a:solidFill>
                  <a:srgbClr val="2253AC"/>
                </a:solidFill>
                <a:latin typeface="Times New Roman" panose="02020603050405020304" pitchFamily="18" charset="0"/>
                <a:cs typeface="Times New Roman" panose="02020603050405020304" pitchFamily="18" charset="0"/>
              </a:rPr>
              <a:t>https://</a:t>
            </a:r>
            <a:r>
              <a:rPr lang="en-US" err="1">
                <a:solidFill>
                  <a:srgbClr val="2253AC"/>
                </a:solidFill>
                <a:latin typeface="Times New Roman" panose="02020603050405020304" pitchFamily="18" charset="0"/>
                <a:cs typeface="Times New Roman" panose="02020603050405020304" pitchFamily="18" charset="0"/>
              </a:rPr>
              <a:t>www.pyimagesearch.com</a:t>
            </a:r>
            <a:r>
              <a:rPr lang="en-US">
                <a:solidFill>
                  <a:srgbClr val="2253AC"/>
                </a:solidFill>
                <a:latin typeface="Times New Roman" panose="02020603050405020304" pitchFamily="18" charset="0"/>
                <a:cs typeface="Times New Roman" panose="02020603050405020304" pitchFamily="18" charset="0"/>
              </a:rPr>
              <a:t>/2017/01/02/rotate-</a:t>
            </a:r>
            <a:r>
              <a:rPr lang="en-US" err="1">
                <a:solidFill>
                  <a:srgbClr val="2253AC"/>
                </a:solidFill>
                <a:latin typeface="Times New Roman" panose="02020603050405020304" pitchFamily="18" charset="0"/>
                <a:cs typeface="Times New Roman" panose="02020603050405020304" pitchFamily="18" charset="0"/>
              </a:rPr>
              <a:t>imagescorrectly</a:t>
            </a:r>
            <a:r>
              <a:rPr lang="en-US">
                <a:solidFill>
                  <a:srgbClr val="2253AC"/>
                </a:solidFill>
                <a:latin typeface="Times New Roman" panose="02020603050405020304" pitchFamily="18" charset="0"/>
                <a:cs typeface="Times New Roman" panose="02020603050405020304" pitchFamily="18" charset="0"/>
              </a:rPr>
              <a:t>-with-</a:t>
            </a:r>
            <a:r>
              <a:rPr lang="en-US" err="1">
                <a:solidFill>
                  <a:srgbClr val="2253AC"/>
                </a:solidFill>
                <a:latin typeface="Times New Roman" panose="02020603050405020304" pitchFamily="18" charset="0"/>
                <a:cs typeface="Times New Roman" panose="02020603050405020304" pitchFamily="18" charset="0"/>
              </a:rPr>
              <a:t>opencv</a:t>
            </a:r>
            <a:r>
              <a:rPr lang="en-US">
                <a:solidFill>
                  <a:srgbClr val="2253AC"/>
                </a:solidFill>
                <a:latin typeface="Times New Roman" panose="02020603050405020304" pitchFamily="18" charset="0"/>
                <a:cs typeface="Times New Roman" panose="02020603050405020304" pitchFamily="18" charset="0"/>
              </a:rPr>
              <a:t>-and-python/</a:t>
            </a:r>
            <a:r>
              <a:rPr lang="en-US">
                <a:solidFill>
                  <a:srgbClr val="000000"/>
                </a:solidFill>
                <a:latin typeface="Times New Roman" panose="02020603050405020304" pitchFamily="18" charset="0"/>
                <a:cs typeface="Times New Roman" panose="02020603050405020304" pitchFamily="18" charset="0"/>
              </a:rPr>
              <a:t>. 2017 </a:t>
            </a:r>
          </a:p>
          <a:p>
            <a:pPr algn="just" fontAlgn="base"/>
            <a:r>
              <a:rPr lang="en-US">
                <a:solidFill>
                  <a:srgbClr val="000000"/>
                </a:solidFill>
                <a:latin typeface="Times New Roman" panose="02020603050405020304" pitchFamily="18" charset="0"/>
                <a:cs typeface="Times New Roman" panose="02020603050405020304" pitchFamily="18" charset="0"/>
              </a:rPr>
              <a:t>[7] Adrian </a:t>
            </a:r>
            <a:r>
              <a:rPr lang="en-US" err="1">
                <a:solidFill>
                  <a:srgbClr val="000000"/>
                </a:solidFill>
                <a:latin typeface="Times New Roman" panose="02020603050405020304" pitchFamily="18" charset="0"/>
                <a:cs typeface="Times New Roman" panose="02020603050405020304" pitchFamily="18" charset="0"/>
              </a:rPr>
              <a:t>Rosebrock</a:t>
            </a:r>
            <a:r>
              <a:rPr lang="en-US">
                <a:solidFill>
                  <a:srgbClr val="000000"/>
                </a:solidFill>
                <a:latin typeface="Times New Roman" panose="02020603050405020304" pitchFamily="18" charset="0"/>
                <a:cs typeface="Times New Roman" panose="02020603050405020304" pitchFamily="18" charset="0"/>
              </a:rPr>
              <a:t>, PhD, “</a:t>
            </a:r>
            <a:r>
              <a:rPr lang="en-US" i="1">
                <a:solidFill>
                  <a:srgbClr val="000000"/>
                </a:solidFill>
                <a:latin typeface="Times New Roman" panose="02020603050405020304" pitchFamily="18" charset="0"/>
                <a:cs typeface="Times New Roman" panose="02020603050405020304" pitchFamily="18" charset="0"/>
              </a:rPr>
              <a:t>OCR with </a:t>
            </a:r>
            <a:r>
              <a:rPr lang="en-US" i="1" err="1">
                <a:solidFill>
                  <a:srgbClr val="000000"/>
                </a:solidFill>
                <a:latin typeface="Times New Roman" panose="02020603050405020304" pitchFamily="18" charset="0"/>
                <a:cs typeface="Times New Roman" panose="02020603050405020304" pitchFamily="18" charset="0"/>
              </a:rPr>
              <a:t>OpenCV</a:t>
            </a:r>
            <a:r>
              <a:rPr lang="en-US" i="1">
                <a:solidFill>
                  <a:srgbClr val="000000"/>
                </a:solidFill>
                <a:latin typeface="Times New Roman" panose="02020603050405020304" pitchFamily="18" charset="0"/>
                <a:cs typeface="Times New Roman" panose="02020603050405020304" pitchFamily="18" charset="0"/>
              </a:rPr>
              <a:t>, Tesseract, and Python”, </a:t>
            </a:r>
            <a:r>
              <a:rPr lang="en-US">
                <a:solidFill>
                  <a:srgbClr val="000000"/>
                </a:solidFill>
                <a:latin typeface="Times New Roman" panose="02020603050405020304" pitchFamily="18" charset="0"/>
                <a:cs typeface="Times New Roman" panose="02020603050405020304" pitchFamily="18" charset="0"/>
              </a:rPr>
              <a:t>2020 </a:t>
            </a:r>
            <a:endParaRPr lang="en-US" b="0" i="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726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38</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5644408" y="2588513"/>
            <a:ext cx="5707084" cy="2272684"/>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4800" err="1">
                <a:latin typeface="Times New Roman" panose="02020603050405020304" pitchFamily="18" charset="0"/>
                <a:cs typeface="Times New Roman" panose="02020603050405020304" pitchFamily="18" charset="0"/>
              </a:rPr>
              <a:t>Cảm</a:t>
            </a:r>
            <a:r>
              <a:rPr lang="en-US" sz="4800">
                <a:latin typeface="Times New Roman" panose="02020603050405020304" pitchFamily="18" charset="0"/>
                <a:cs typeface="Times New Roman" panose="02020603050405020304" pitchFamily="18" charset="0"/>
              </a:rPr>
              <a:t> </a:t>
            </a:r>
            <a:r>
              <a:rPr lang="en-US" sz="4800" err="1">
                <a:latin typeface="Times New Roman" panose="02020603050405020304" pitchFamily="18" charset="0"/>
                <a:cs typeface="Times New Roman" panose="02020603050405020304" pitchFamily="18" charset="0"/>
              </a:rPr>
              <a:t>ơn</a:t>
            </a:r>
            <a:r>
              <a:rPr lang="en-US" sz="4800">
                <a:latin typeface="Times New Roman" panose="02020603050405020304" pitchFamily="18" charset="0"/>
                <a:cs typeface="Times New Roman" panose="02020603050405020304" pitchFamily="18" charset="0"/>
              </a:rPr>
              <a:t> </a:t>
            </a:r>
            <a:r>
              <a:rPr lang="en-US" sz="4800" err="1">
                <a:latin typeface="Times New Roman" panose="02020603050405020304" pitchFamily="18" charset="0"/>
                <a:cs typeface="Times New Roman" panose="02020603050405020304" pitchFamily="18" charset="0"/>
              </a:rPr>
              <a:t>thầy</a:t>
            </a:r>
            <a:r>
              <a:rPr lang="en-US" sz="4800">
                <a:latin typeface="Times New Roman" panose="02020603050405020304" pitchFamily="18" charset="0"/>
                <a:cs typeface="Times New Roman" panose="02020603050405020304" pitchFamily="18" charset="0"/>
              </a:rPr>
              <a:t>, </a:t>
            </a:r>
            <a:r>
              <a:rPr lang="en-US" sz="4800" err="1">
                <a:latin typeface="Times New Roman" panose="02020603050405020304" pitchFamily="18" charset="0"/>
                <a:cs typeface="Times New Roman" panose="02020603050405020304" pitchFamily="18" charset="0"/>
              </a:rPr>
              <a:t>cô</a:t>
            </a:r>
            <a:r>
              <a:rPr lang="en-US" sz="4800">
                <a:latin typeface="Times New Roman" panose="02020603050405020304" pitchFamily="18" charset="0"/>
                <a:cs typeface="Times New Roman" panose="02020603050405020304" pitchFamily="18" charset="0"/>
              </a:rPr>
              <a:t> </a:t>
            </a:r>
            <a:r>
              <a:rPr lang="en-US" sz="4800" err="1">
                <a:latin typeface="Times New Roman" panose="02020603050405020304" pitchFamily="18" charset="0"/>
                <a:cs typeface="Times New Roman" panose="02020603050405020304" pitchFamily="18" charset="0"/>
              </a:rPr>
              <a:t>và</a:t>
            </a:r>
            <a:r>
              <a:rPr lang="en-US" sz="4800">
                <a:latin typeface="Times New Roman" panose="02020603050405020304" pitchFamily="18" charset="0"/>
                <a:cs typeface="Times New Roman" panose="02020603050405020304" pitchFamily="18" charset="0"/>
              </a:rPr>
              <a:t> </a:t>
            </a:r>
            <a:r>
              <a:rPr lang="en-US" sz="4800" err="1">
                <a:latin typeface="Times New Roman" panose="02020603050405020304" pitchFamily="18" charset="0"/>
                <a:cs typeface="Times New Roman" panose="02020603050405020304" pitchFamily="18" charset="0"/>
              </a:rPr>
              <a:t>các</a:t>
            </a:r>
            <a:r>
              <a:rPr lang="en-US" sz="4800">
                <a:latin typeface="Times New Roman" panose="02020603050405020304" pitchFamily="18" charset="0"/>
                <a:cs typeface="Times New Roman" panose="02020603050405020304" pitchFamily="18" charset="0"/>
              </a:rPr>
              <a:t> </a:t>
            </a:r>
            <a:r>
              <a:rPr lang="en-US" sz="4800" err="1">
                <a:latin typeface="Times New Roman" panose="02020603050405020304" pitchFamily="18" charset="0"/>
                <a:cs typeface="Times New Roman" panose="02020603050405020304" pitchFamily="18" charset="0"/>
              </a:rPr>
              <a:t>bạn</a:t>
            </a:r>
            <a:r>
              <a:rPr lang="en-US" sz="4800">
                <a:latin typeface="Times New Roman" panose="02020603050405020304" pitchFamily="18" charset="0"/>
                <a:cs typeface="Times New Roman" panose="02020603050405020304" pitchFamily="18" charset="0"/>
              </a:rPr>
              <a:t> </a:t>
            </a:r>
            <a:r>
              <a:rPr lang="en-US" sz="4800" err="1">
                <a:latin typeface="Times New Roman" panose="02020603050405020304" pitchFamily="18" charset="0"/>
                <a:cs typeface="Times New Roman" panose="02020603050405020304" pitchFamily="18" charset="0"/>
              </a:rPr>
              <a:t>đã</a:t>
            </a:r>
            <a:r>
              <a:rPr lang="en-US" sz="4800">
                <a:latin typeface="Times New Roman" panose="02020603050405020304" pitchFamily="18" charset="0"/>
                <a:cs typeface="Times New Roman" panose="02020603050405020304" pitchFamily="18" charset="0"/>
              </a:rPr>
              <a:t> </a:t>
            </a:r>
            <a:r>
              <a:rPr lang="en-US" sz="4800" err="1">
                <a:latin typeface="Times New Roman" panose="02020603050405020304" pitchFamily="18" charset="0"/>
                <a:cs typeface="Times New Roman" panose="02020603050405020304" pitchFamily="18" charset="0"/>
              </a:rPr>
              <a:t>lắng</a:t>
            </a:r>
            <a:r>
              <a:rPr lang="en-US" sz="4800">
                <a:latin typeface="Times New Roman" panose="02020603050405020304" pitchFamily="18" charset="0"/>
                <a:cs typeface="Times New Roman" panose="02020603050405020304" pitchFamily="18" charset="0"/>
              </a:rPr>
              <a:t> </a:t>
            </a:r>
            <a:r>
              <a:rPr lang="en-US" sz="4800" err="1">
                <a:latin typeface="Times New Roman" panose="02020603050405020304" pitchFamily="18" charset="0"/>
                <a:cs typeface="Times New Roman" panose="02020603050405020304" pitchFamily="18" charset="0"/>
              </a:rPr>
              <a:t>nghe</a:t>
            </a:r>
            <a:endParaRPr lang="en-US" sz="4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0776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 </a:t>
            </a:r>
            <a:r>
              <a:rPr lang="en-US" err="1">
                <a:latin typeface="Times New Roman" panose="02020603050405020304" pitchFamily="18" charset="0"/>
                <a:cs typeface="Times New Roman" panose="02020603050405020304" pitchFamily="18" charset="0"/>
              </a:rPr>
              <a:t>Đặt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vấn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đề</a:t>
            </a:r>
            <a:endParaRPr lang="en-US">
              <a:latin typeface="Times New Roman" panose="02020603050405020304" pitchFamily="18" charset="0"/>
              <a:cs typeface="Times New Roman" panose="02020603050405020304" pitchFamily="18" charset="0"/>
            </a:endParaRPr>
          </a:p>
        </p:txBody>
      </p:sp>
      <p:pic>
        <p:nvPicPr>
          <p:cNvPr id="1026" name="Picture 2" descr="3 cách copy, lấy chữ từ trong hình ảnh ra thành văn bản cực đơn giản -  Thegioididong.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68" y="1016001"/>
            <a:ext cx="5111959" cy="2665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ương lai của công nghệ OCR song hành cùng AI | FPT.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763" y="3096909"/>
            <a:ext cx="6145824" cy="3019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783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 </a:t>
            </a:r>
            <a:r>
              <a:rPr lang="en-US" err="1">
                <a:latin typeface="Times New Roman" panose="02020603050405020304" pitchFamily="18" charset="0"/>
                <a:cs typeface="Times New Roman" panose="02020603050405020304" pitchFamily="18" charset="0"/>
              </a:rPr>
              <a:t>Đặt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vấn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đề</a:t>
            </a:r>
            <a:endParaRPr lang="en-US">
              <a:latin typeface="Times New Roman" panose="02020603050405020304" pitchFamily="18" charset="0"/>
              <a:cs typeface="Times New Roman" panose="02020603050405020304" pitchFamily="18" charset="0"/>
            </a:endParaRPr>
          </a:p>
        </p:txBody>
      </p:sp>
      <p:pic>
        <p:nvPicPr>
          <p:cNvPr id="4098" name="Picture 2" descr="Nghị luận về tác dụng của việc đọc sách (16 mẫu) - Văn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09" y="2965513"/>
            <a:ext cx="5364347" cy="28033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ách chèn thêm hình ảnh vào file PDF - Thủ thuật, hướng dẫn, hỏi đáp về  công nghệ - Phương Tù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327" y="1367621"/>
            <a:ext cx="5379314" cy="280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528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 </a:t>
            </a:r>
            <a:r>
              <a:rPr lang="en-US" err="1">
                <a:latin typeface="Times New Roman" panose="02020603050405020304" pitchFamily="18" charset="0"/>
                <a:cs typeface="Times New Roman" panose="02020603050405020304" pitchFamily="18" charset="0"/>
              </a:rPr>
              <a:t>Đặt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vấn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đề</a:t>
            </a:r>
            <a:endParaRPr lang="en-US">
              <a:latin typeface="Times New Roman" panose="02020603050405020304" pitchFamily="18" charset="0"/>
              <a:cs typeface="Times New Roman" panose="02020603050405020304" pitchFamily="18" charset="0"/>
            </a:endParaRPr>
          </a:p>
        </p:txBody>
      </p:sp>
      <p:pic>
        <p:nvPicPr>
          <p:cNvPr id="3074" name="Picture 2" descr="Top 3 phần mềm nhận dạng tiếng việt hiệu quả nhất hiện n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938" y="1144257"/>
            <a:ext cx="7826124" cy="457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329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a:xfrm>
            <a:off x="5048251" y="71022"/>
            <a:ext cx="5384672" cy="6469479"/>
          </a:xfrm>
        </p:spPr>
        <p:txBody>
          <a:bodyPr/>
          <a:lstStyle/>
          <a:p>
            <a:pPr marL="0" indent="0" algn="ctr">
              <a:buNone/>
            </a:pPr>
            <a:endParaRPr lang="en-US" b="1"/>
          </a:p>
          <a:p>
            <a:pPr marL="0" indent="0" algn="ctr">
              <a:buNone/>
            </a:pPr>
            <a:endParaRPr lang="en-US" b="1"/>
          </a:p>
          <a:p>
            <a:pPr marL="0" indent="0" algn="ctr">
              <a:buNone/>
            </a:pPr>
            <a:endParaRPr lang="en-US" b="1"/>
          </a:p>
          <a:p>
            <a:pPr marL="0" indent="0" algn="ctr">
              <a:buNone/>
            </a:pPr>
            <a:endParaRPr lang="en-US" b="1"/>
          </a:p>
          <a:p>
            <a:pPr marL="0" indent="0" algn="ctr">
              <a:buNone/>
            </a:pPr>
            <a:endParaRPr lang="en-US" b="1"/>
          </a:p>
          <a:p>
            <a:pPr marL="0" indent="0" algn="ctr">
              <a:buNone/>
            </a:pPr>
            <a:endParaRPr lang="en-US" b="1">
              <a:latin typeface="Times New Roman" panose="02020603050405020304" pitchFamily="18" charset="0"/>
              <a:cs typeface="Times New Roman" panose="02020603050405020304" pitchFamily="18" charset="0"/>
            </a:endParaRPr>
          </a:p>
          <a:p>
            <a:pPr marL="0" indent="0" algn="ctr">
              <a:buNone/>
            </a:pPr>
            <a:r>
              <a:rPr lang="en-US" b="1">
                <a:latin typeface="Times New Roman" panose="02020603050405020304" pitchFamily="18" charset="0"/>
                <a:cs typeface="Times New Roman" panose="02020603050405020304" pitchFamily="18" charset="0"/>
              </a:rPr>
              <a:t>II. </a:t>
            </a:r>
            <a:r>
              <a:rPr lang="en-US" b="1" err="1">
                <a:latin typeface="Times New Roman" panose="02020603050405020304" pitchFamily="18" charset="0"/>
                <a:cs typeface="Times New Roman" panose="02020603050405020304" pitchFamily="18" charset="0"/>
              </a:rPr>
              <a:t>Giới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thiệu</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thuật</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toán</a:t>
            </a:r>
            <a:r>
              <a:rPr lang="en-US" b="1">
                <a:latin typeface="Times New Roman" panose="02020603050405020304" pitchFamily="18" charset="0"/>
                <a:cs typeface="Times New Roman" panose="02020603050405020304" pitchFamily="18" charset="0"/>
              </a:rPr>
              <a:t> OCR</a:t>
            </a: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7</a:t>
            </a:fld>
            <a:endParaRPr lang="en-US"/>
          </a:p>
        </p:txBody>
      </p:sp>
    </p:spTree>
    <p:extLst>
      <p:ext uri="{BB962C8B-B14F-4D97-AF65-F5344CB8AC3E}">
        <p14:creationId xmlns:p14="http://schemas.microsoft.com/office/powerpoint/2010/main" val="198278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 </a:t>
            </a:r>
            <a:r>
              <a:rPr lang="en-US" err="1">
                <a:latin typeface="Times New Roman" panose="02020603050405020304" pitchFamily="18" charset="0"/>
                <a:cs typeface="Times New Roman" panose="02020603050405020304" pitchFamily="18" charset="0"/>
              </a:rPr>
              <a:t>Giới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OCR</a:t>
            </a:r>
          </a:p>
        </p:txBody>
      </p:sp>
      <p:pic>
        <p:nvPicPr>
          <p:cNvPr id="5122" name="Picture 2" descr="Sự kết hợp hoàn hảo của OCR và eKYC trong ngân hà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244" y="1456779"/>
            <a:ext cx="9462449" cy="4097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615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78052" y="82063"/>
            <a:ext cx="8635896" cy="436098"/>
          </a:xfrm>
          <a:prstGeom prst="rect">
            <a:avLst/>
          </a:prstGeom>
        </p:spPr>
        <p:txBody>
          <a:bodyPr>
            <a:normAutofit fontScale="90000"/>
          </a:bodyPr>
          <a:lstStyle/>
          <a:p>
            <a:r>
              <a:rPr lang="en-US">
                <a:latin typeface="Times New Roman" panose="02020603050405020304" pitchFamily="18" charset="0"/>
                <a:cs typeface="Times New Roman" panose="02020603050405020304" pitchFamily="18" charset="0"/>
              </a:rPr>
              <a:t>II. </a:t>
            </a:r>
            <a:r>
              <a:rPr lang="en-US" err="1">
                <a:latin typeface="Times New Roman" panose="02020603050405020304" pitchFamily="18" charset="0"/>
                <a:cs typeface="Times New Roman" panose="02020603050405020304" pitchFamily="18" charset="0"/>
              </a:rPr>
              <a:t>Giới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OCR</a:t>
            </a:r>
          </a:p>
        </p:txBody>
      </p:sp>
      <p:graphicFrame>
        <p:nvGraphicFramePr>
          <p:cNvPr id="4" name="Diagram 3"/>
          <p:cNvGraphicFramePr/>
          <p:nvPr>
            <p:extLst>
              <p:ext uri="{D42A27DB-BD31-4B8C-83A1-F6EECF244321}">
                <p14:modId xmlns:p14="http://schemas.microsoft.com/office/powerpoint/2010/main" val="628910692"/>
              </p:ext>
            </p:extLst>
          </p:nvPr>
        </p:nvGraphicFramePr>
        <p:xfrm>
          <a:off x="3302000" y="1681019"/>
          <a:ext cx="5588000" cy="39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394243" y="3346365"/>
            <a:ext cx="2767617" cy="646331"/>
          </a:xfrm>
          <a:prstGeom prst="rect">
            <a:avLst/>
          </a:prstGeom>
        </p:spPr>
        <p:txBody>
          <a:bodyPr wrap="none">
            <a:spAutoFit/>
          </a:bodyPr>
          <a:lstStyle/>
          <a:p>
            <a:r>
              <a:rPr lang="en-US" b="1" err="1">
                <a:latin typeface="Times New Roman" panose="02020603050405020304" pitchFamily="18" charset="0"/>
                <a:ea typeface="Calibri" panose="020F0502020204030204" pitchFamily="34" charset="0"/>
              </a:rPr>
              <a:t>Trích</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xuất</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văn</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bản</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từ</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các</a:t>
            </a:r>
            <a:r>
              <a:rPr lang="en-US" b="1">
                <a:latin typeface="Times New Roman" panose="02020603050405020304" pitchFamily="18" charset="0"/>
                <a:ea typeface="Calibri" panose="020F0502020204030204" pitchFamily="34" charset="0"/>
              </a:rPr>
              <a:t> </a:t>
            </a:r>
          </a:p>
          <a:p>
            <a:r>
              <a:rPr lang="en-US" b="1" err="1">
                <a:latin typeface="Times New Roman" panose="02020603050405020304" pitchFamily="18" charset="0"/>
                <a:ea typeface="Calibri" panose="020F0502020204030204" pitchFamily="34" charset="0"/>
              </a:rPr>
              <a:t>kiểu</a:t>
            </a:r>
            <a:r>
              <a:rPr lang="en-US" b="1">
                <a:latin typeface="Times New Roman" panose="02020603050405020304" pitchFamily="18" charset="0"/>
                <a:ea typeface="Calibri" panose="020F0502020204030204" pitchFamily="34" charset="0"/>
              </a:rPr>
              <a:t> font </a:t>
            </a:r>
            <a:r>
              <a:rPr lang="en-US" b="1" err="1">
                <a:latin typeface="Times New Roman" panose="02020603050405020304" pitchFamily="18" charset="0"/>
                <a:ea typeface="Calibri" panose="020F0502020204030204" pitchFamily="34" charset="0"/>
              </a:rPr>
              <a:t>chữ</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quen</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thuộc</a:t>
            </a:r>
            <a:endParaRPr lang="en-US" b="1"/>
          </a:p>
        </p:txBody>
      </p:sp>
      <p:sp>
        <p:nvSpPr>
          <p:cNvPr id="11" name="Rectangle 10"/>
          <p:cNvSpPr/>
          <p:nvPr/>
        </p:nvSpPr>
        <p:spPr>
          <a:xfrm>
            <a:off x="9030139" y="3434110"/>
            <a:ext cx="3002745" cy="646331"/>
          </a:xfrm>
          <a:prstGeom prst="rect">
            <a:avLst/>
          </a:prstGeom>
        </p:spPr>
        <p:txBody>
          <a:bodyPr wrap="none">
            <a:spAutoFit/>
          </a:bodyPr>
          <a:lstStyle/>
          <a:p>
            <a:r>
              <a:rPr lang="en-US" b="1" err="1">
                <a:latin typeface="Times New Roman" panose="02020603050405020304" pitchFamily="18" charset="0"/>
                <a:ea typeface="Calibri" panose="020F0502020204030204" pitchFamily="34" charset="0"/>
              </a:rPr>
              <a:t>Trích</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xuất</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văn</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bản</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của</a:t>
            </a:r>
            <a:r>
              <a:rPr lang="en-US" b="1">
                <a:latin typeface="Times New Roman" panose="02020603050405020304" pitchFamily="18" charset="0"/>
                <a:ea typeface="Calibri" panose="020F0502020204030204" pitchFamily="34" charset="0"/>
              </a:rPr>
              <a:t> </a:t>
            </a:r>
            <a:r>
              <a:rPr lang="en-US" b="1" err="1">
                <a:latin typeface="Times New Roman" panose="02020603050405020304" pitchFamily="18" charset="0"/>
                <a:ea typeface="Calibri" panose="020F0502020204030204" pitchFamily="34" charset="0"/>
              </a:rPr>
              <a:t>các</a:t>
            </a:r>
            <a:endParaRPr lang="en-US" b="1">
              <a:latin typeface="Times New Roman" panose="02020603050405020304" pitchFamily="18" charset="0"/>
              <a:ea typeface="Calibri" panose="020F0502020204030204" pitchFamily="34" charset="0"/>
            </a:endParaRPr>
          </a:p>
          <a:p>
            <a:r>
              <a:rPr lang="en-US" b="1" err="1">
                <a:latin typeface="Times New Roman" panose="02020603050405020304" pitchFamily="18" charset="0"/>
              </a:rPr>
              <a:t>kiểu</a:t>
            </a:r>
            <a:r>
              <a:rPr lang="en-US" b="1">
                <a:latin typeface="Times New Roman" panose="02020603050405020304" pitchFamily="18" charset="0"/>
              </a:rPr>
              <a:t> </a:t>
            </a:r>
            <a:r>
              <a:rPr lang="en-US" b="1" err="1">
                <a:latin typeface="Times New Roman" panose="02020603050405020304" pitchFamily="18" charset="0"/>
              </a:rPr>
              <a:t>chữ</a:t>
            </a:r>
            <a:r>
              <a:rPr lang="en-US" b="1">
                <a:latin typeface="Times New Roman" panose="02020603050405020304" pitchFamily="18" charset="0"/>
              </a:rPr>
              <a:t> </a:t>
            </a:r>
            <a:r>
              <a:rPr lang="en-US" b="1" err="1">
                <a:latin typeface="Times New Roman" panose="02020603050405020304" pitchFamily="18" charset="0"/>
              </a:rPr>
              <a:t>viết</a:t>
            </a:r>
            <a:r>
              <a:rPr lang="en-US" b="1">
                <a:latin typeface="Times New Roman" panose="02020603050405020304" pitchFamily="18" charset="0"/>
              </a:rPr>
              <a:t> </a:t>
            </a:r>
            <a:r>
              <a:rPr lang="en-US" b="1" err="1">
                <a:latin typeface="Times New Roman" panose="02020603050405020304" pitchFamily="18" charset="0"/>
              </a:rPr>
              <a:t>của</a:t>
            </a:r>
            <a:r>
              <a:rPr lang="en-US" b="1">
                <a:latin typeface="Times New Roman" panose="02020603050405020304" pitchFamily="18" charset="0"/>
              </a:rPr>
              <a:t> </a:t>
            </a:r>
            <a:r>
              <a:rPr lang="en-US" b="1" err="1">
                <a:latin typeface="Times New Roman" panose="02020603050405020304" pitchFamily="18" charset="0"/>
              </a:rPr>
              <a:t>từng</a:t>
            </a:r>
            <a:r>
              <a:rPr lang="en-US" b="1">
                <a:latin typeface="Times New Roman" panose="02020603050405020304" pitchFamily="18" charset="0"/>
              </a:rPr>
              <a:t> </a:t>
            </a:r>
            <a:r>
              <a:rPr lang="en-US" b="1" err="1">
                <a:latin typeface="Times New Roman" panose="02020603050405020304" pitchFamily="18" charset="0"/>
              </a:rPr>
              <a:t>người</a:t>
            </a:r>
            <a:endParaRPr lang="en-US" b="1"/>
          </a:p>
        </p:txBody>
      </p:sp>
    </p:spTree>
    <p:extLst>
      <p:ext uri="{BB962C8B-B14F-4D97-AF65-F5344CB8AC3E}">
        <p14:creationId xmlns:p14="http://schemas.microsoft.com/office/powerpoint/2010/main" val="813667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DC0B3888E42143B0BBBA75D852B439" ma:contentTypeVersion="12" ma:contentTypeDescription="Create a new document." ma:contentTypeScope="" ma:versionID="5057ceb4d8a33dfd62b4f351a2f2dd22">
  <xsd:schema xmlns:xsd="http://www.w3.org/2001/XMLSchema" xmlns:xs="http://www.w3.org/2001/XMLSchema" xmlns:p="http://schemas.microsoft.com/office/2006/metadata/properties" xmlns:ns2="96c08d1d-da93-44b5-9086-fb2dfb993cac" xmlns:ns3="8330ce49-9339-4a1b-9ade-6b61b519cef2" targetNamespace="http://schemas.microsoft.com/office/2006/metadata/properties" ma:root="true" ma:fieldsID="e8b6aa08aa277a86b3348233e0224e83" ns2:_="" ns3:_="">
    <xsd:import namespace="96c08d1d-da93-44b5-9086-fb2dfb993cac"/>
    <xsd:import namespace="8330ce49-9339-4a1b-9ade-6b61b519ce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c08d1d-da93-44b5-9086-fb2dfb993c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30ce49-9339-4a1b-9ade-6b61b519cef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494ABD-B177-4549-B4CD-5E36B590C994}">
  <ds:schemaRefs>
    <ds:schemaRef ds:uri="http://schemas.microsoft.com/office/infopath/2007/PartnerControls"/>
    <ds:schemaRef ds:uri="http://purl.org/dc/terms/"/>
    <ds:schemaRef ds:uri="http://schemas.microsoft.com/office/2006/documentManagement/types"/>
    <ds:schemaRef ds:uri="8330ce49-9339-4a1b-9ade-6b61b519cef2"/>
    <ds:schemaRef ds:uri="http://purl.org/dc/dcmitype/"/>
    <ds:schemaRef ds:uri="http://www.w3.org/XML/1998/namespace"/>
    <ds:schemaRef ds:uri="http://schemas.microsoft.com/office/2006/metadata/properties"/>
    <ds:schemaRef ds:uri="http://schemas.openxmlformats.org/package/2006/metadata/core-properties"/>
    <ds:schemaRef ds:uri="96c08d1d-da93-44b5-9086-fb2dfb993cac"/>
    <ds:schemaRef ds:uri="http://purl.org/dc/elements/1.1/"/>
  </ds:schemaRefs>
</ds:datastoreItem>
</file>

<file path=customXml/itemProps2.xml><?xml version="1.0" encoding="utf-8"?>
<ds:datastoreItem xmlns:ds="http://schemas.openxmlformats.org/officeDocument/2006/customXml" ds:itemID="{D54300C3-9EA0-4B26-A239-1D8CE2394AC0}">
  <ds:schemaRefs>
    <ds:schemaRef ds:uri="8330ce49-9339-4a1b-9ade-6b61b519cef2"/>
    <ds:schemaRef ds:uri="96c08d1d-da93-44b5-9086-fb2dfb993c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A8CA39-7D60-4867-8360-2EB52EDEAA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2526</Words>
  <Application>Microsoft Office PowerPoint</Application>
  <PresentationFormat>Màn hình rộng</PresentationFormat>
  <Paragraphs>254</Paragraphs>
  <Slides>38</Slides>
  <Notes>21</Notes>
  <HiddenSlides>0</HiddenSlides>
  <MMClips>1</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38</vt:i4>
      </vt:variant>
    </vt:vector>
  </HeadingPairs>
  <TitlesOfParts>
    <vt:vector size="46" baseType="lpstr">
      <vt:lpstr>Arial</vt:lpstr>
      <vt:lpstr>Calibri</vt:lpstr>
      <vt:lpstr>Calibri Light</vt:lpstr>
      <vt:lpstr>Courier New</vt:lpstr>
      <vt:lpstr>Lato</vt:lpstr>
      <vt:lpstr>Times New Roman</vt:lpstr>
      <vt:lpstr>Wingdings</vt:lpstr>
      <vt:lpstr>Office Theme</vt:lpstr>
      <vt:lpstr>Bản trình bày PowerPoint</vt:lpstr>
      <vt:lpstr>Contents</vt:lpstr>
      <vt:lpstr>Bản trình bày PowerPoint</vt:lpstr>
      <vt:lpstr>I. Đặt vấn đề</vt:lpstr>
      <vt:lpstr>I. Đặt vấn đề</vt:lpstr>
      <vt:lpstr>I. Đặt vấn đề</vt:lpstr>
      <vt:lpstr>Bản trình bày PowerPoint</vt:lpstr>
      <vt:lpstr>II. Giới thiệu thuật toán OCR</vt:lpstr>
      <vt:lpstr>II. Giới thiệu thuật toán OCR</vt:lpstr>
      <vt:lpstr>II. Giới thiệu thuật toán OCR (Tiền Xử Lý)</vt:lpstr>
      <vt:lpstr>Bản trình bày PowerPoint</vt:lpstr>
      <vt:lpstr>Bản trình bày PowerPoint</vt:lpstr>
      <vt:lpstr>Bản trình bày PowerPoint</vt:lpstr>
      <vt:lpstr>Bản trình bày PowerPoint</vt:lpstr>
      <vt:lpstr>II. Giới thiệu thuật toán OCR (Nhận Dạng Ký Tự)</vt:lpstr>
      <vt:lpstr>II. Giới thiệu thuật toán OCR (Nhận Dạng Ký Tự)</vt:lpstr>
      <vt:lpstr>II. Giới thiệu thuật toán OCR (Xử Lý Hậu Kỳ)</vt:lpstr>
      <vt:lpstr>II. Giới thiệu thuật toán OCR (Xử Lý Hậu Kỳ)</vt:lpstr>
      <vt:lpstr>Bản trình bày PowerPoint</vt:lpstr>
      <vt:lpstr>III. Giải pháp thực hiện bài toán (Training)</vt:lpstr>
      <vt:lpstr>III. Giải pháp thực hiện bài toán (Training)</vt:lpstr>
      <vt:lpstr>III. Giải pháp thực hiện bài toán (Training)</vt:lpstr>
      <vt:lpstr>III. Giải pháp thực hiện bài toán</vt:lpstr>
      <vt:lpstr>III. Giải pháp thực hiện bài toán</vt:lpstr>
      <vt:lpstr>III. Giải pháp thực hiện bài toán</vt:lpstr>
      <vt:lpstr>III. Giải pháp thực hiện bài toán</vt:lpstr>
      <vt:lpstr>III. Giải pháp thực hiện bài toán</vt:lpstr>
      <vt:lpstr>III. Giải pháp thực hiện bài toán</vt:lpstr>
      <vt:lpstr>III. Giải pháp thực hiện bài toán</vt:lpstr>
      <vt:lpstr>III. Giải pháp thực hiện bài toán</vt:lpstr>
      <vt:lpstr>Bản trình bày PowerPoint</vt:lpstr>
      <vt:lpstr>IV. Các kết quả</vt:lpstr>
      <vt:lpstr>IV. Các kết quả</vt:lpstr>
      <vt:lpstr>IV. Các kết quả</vt:lpstr>
      <vt:lpstr>Bản trình bày PowerPoint</vt:lpstr>
      <vt:lpstr>V. Kết luận</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LE THU THUY 20185411</cp:lastModifiedBy>
  <cp:revision>1</cp:revision>
  <dcterms:created xsi:type="dcterms:W3CDTF">2022-02-22T09:59:21Z</dcterms:created>
  <dcterms:modified xsi:type="dcterms:W3CDTF">2022-02-23T02:07:02Z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0x0101005BDC0B3888E42143B0BBBA75D852B439</vt:lpwstr>
  </property>
</Properties>
</file>